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3"/>
  </p:notesMasterIdLst>
  <p:sldIdLst>
    <p:sldId id="256" r:id="rId2"/>
    <p:sldId id="258" r:id="rId3"/>
    <p:sldId id="259" r:id="rId4"/>
    <p:sldId id="260" r:id="rId5"/>
    <p:sldId id="261" r:id="rId6"/>
    <p:sldId id="303" r:id="rId7"/>
    <p:sldId id="263" r:id="rId8"/>
    <p:sldId id="269" r:id="rId9"/>
    <p:sldId id="304" r:id="rId10"/>
    <p:sldId id="312" r:id="rId11"/>
    <p:sldId id="305" r:id="rId12"/>
    <p:sldId id="264" r:id="rId13"/>
    <p:sldId id="308" r:id="rId14"/>
    <p:sldId id="267" r:id="rId15"/>
    <p:sldId id="306" r:id="rId16"/>
    <p:sldId id="307" r:id="rId17"/>
    <p:sldId id="309" r:id="rId18"/>
    <p:sldId id="310" r:id="rId19"/>
    <p:sldId id="265" r:id="rId20"/>
    <p:sldId id="311" r:id="rId21"/>
    <p:sldId id="271" r:id="rId22"/>
  </p:sldIdLst>
  <p:sldSz cx="9144000" cy="5143500" type="screen16x9"/>
  <p:notesSz cx="6858000" cy="9144000"/>
  <p:embeddedFontLst>
    <p:embeddedFont>
      <p:font typeface="Alata" panose="020B0604020202020204" charset="0"/>
      <p:regular r:id="rId24"/>
    </p:embeddedFont>
    <p:embeddedFont>
      <p:font typeface="Bebas Neue" panose="020B0606020202050201" pitchFamily="34" charset="0"/>
      <p:regular r:id="rId25"/>
    </p:embeddedFont>
    <p:embeddedFont>
      <p:font typeface="DM Sans" pitchFamily="2" charset="0"/>
      <p:regular r:id="rId26"/>
      <p:bold r:id="rId27"/>
      <p:italic r:id="rId28"/>
      <p:boldItalic r:id="rId29"/>
    </p:embeddedFont>
    <p:embeddedFont>
      <p:font typeface="Lexend Deca SemiBold" panose="020B0604020202020204" charset="0"/>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953">
          <p15:clr>
            <a:srgbClr val="9AA0A6"/>
          </p15:clr>
        </p15:guide>
        <p15:guide id="2" orient="horz" pos="1320">
          <p15:clr>
            <a:srgbClr val="9AA0A6"/>
          </p15:clr>
        </p15:guide>
        <p15:guide id="3"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020ACB5-F472-49A0-9D5A-D7FF4FD58347}">
  <a:tblStyle styleId="{6020ACB5-F472-49A0-9D5A-D7FF4FD5834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953"/>
        <p:guide orient="horz" pos="13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0f9e629ec3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0f9e629ec3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705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b781158db6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b781158db6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756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0f9e629ec3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0f9e629ec3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b781158db6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b781158db6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76819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0f9e629ec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0f9e629ec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0f9e629ec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0f9e629ec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73564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0f9e629ec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0f9e629ec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06727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b781158db6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b781158db6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7141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0f9e629ec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0f9e629ec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86444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0f9e629ec3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0f9e629ec3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b781158db6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b781158db6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2932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0f9e629ec3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0f9e629ec3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b781158db6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b781158db6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b781158db6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b781158db6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b781158db6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b781158db6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79045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1b781158db6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1b781158db6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0f9e629ec3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0f9e629ec3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0f9e629ec3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0f9e629ec3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9246789"/>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347300" y="1456950"/>
            <a:ext cx="6449400" cy="17445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5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437600" y="3277050"/>
            <a:ext cx="4269000" cy="409500"/>
          </a:xfrm>
          <a:prstGeom prst="rect">
            <a:avLst/>
          </a:prstGeom>
          <a:noFill/>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rotWithShape="1">
          <a:blip r:embed="rId2">
            <a:alphaModFix/>
          </a:blip>
          <a:srcRect t="89" b="99"/>
          <a:stretch/>
        </p:blipFill>
        <p:spPr>
          <a:xfrm>
            <a:off x="6931069" y="-572570"/>
            <a:ext cx="2609525" cy="2480688"/>
          </a:xfrm>
          <a:prstGeom prst="rect">
            <a:avLst/>
          </a:prstGeom>
          <a:noFill/>
          <a:ln>
            <a:noFill/>
          </a:ln>
        </p:spPr>
      </p:pic>
      <p:pic>
        <p:nvPicPr>
          <p:cNvPr id="12" name="Google Shape;12;p2"/>
          <p:cNvPicPr preferRelativeResize="0"/>
          <p:nvPr/>
        </p:nvPicPr>
        <p:blipFill rotWithShape="1">
          <a:blip r:embed="rId3">
            <a:alphaModFix/>
          </a:blip>
          <a:srcRect t="9" b="19"/>
          <a:stretch/>
        </p:blipFill>
        <p:spPr>
          <a:xfrm rot="8999994">
            <a:off x="-685770" y="3078246"/>
            <a:ext cx="2715539" cy="2585025"/>
          </a:xfrm>
          <a:prstGeom prst="rect">
            <a:avLst/>
          </a:prstGeom>
          <a:noFill/>
          <a:ln>
            <a:noFill/>
          </a:ln>
        </p:spPr>
      </p:pic>
      <p:pic>
        <p:nvPicPr>
          <p:cNvPr id="13" name="Google Shape;13;p2"/>
          <p:cNvPicPr preferRelativeResize="0"/>
          <p:nvPr/>
        </p:nvPicPr>
        <p:blipFill rotWithShape="1">
          <a:blip r:embed="rId4">
            <a:alphaModFix/>
          </a:blip>
          <a:srcRect t="109" b="109"/>
          <a:stretch/>
        </p:blipFill>
        <p:spPr>
          <a:xfrm rot="-5400000">
            <a:off x="-1338798" y="-1213301"/>
            <a:ext cx="3860825" cy="3670178"/>
          </a:xfrm>
          <a:prstGeom prst="rect">
            <a:avLst/>
          </a:prstGeom>
          <a:noFill/>
          <a:ln>
            <a:noFill/>
          </a:ln>
        </p:spPr>
      </p:pic>
      <p:pic>
        <p:nvPicPr>
          <p:cNvPr id="14" name="Google Shape;14;p2"/>
          <p:cNvPicPr preferRelativeResize="0"/>
          <p:nvPr/>
        </p:nvPicPr>
        <p:blipFill rotWithShape="1">
          <a:blip r:embed="rId5">
            <a:alphaModFix/>
          </a:blip>
          <a:srcRect l="12400" t="69" r="12400" b="59"/>
          <a:stretch/>
        </p:blipFill>
        <p:spPr>
          <a:xfrm rot="5400000">
            <a:off x="7686825" y="2896351"/>
            <a:ext cx="2708750" cy="3424299"/>
          </a:xfrm>
          <a:prstGeom prst="rect">
            <a:avLst/>
          </a:prstGeom>
          <a:noFill/>
          <a:ln>
            <a:noFill/>
          </a:ln>
        </p:spPr>
      </p:pic>
      <p:pic>
        <p:nvPicPr>
          <p:cNvPr id="15" name="Google Shape;15;p2"/>
          <p:cNvPicPr preferRelativeResize="0"/>
          <p:nvPr/>
        </p:nvPicPr>
        <p:blipFill rotWithShape="1">
          <a:blip r:embed="rId6">
            <a:alphaModFix/>
          </a:blip>
          <a:srcRect t="69" b="79"/>
          <a:stretch/>
        </p:blipFill>
        <p:spPr>
          <a:xfrm>
            <a:off x="397344" y="3677745"/>
            <a:ext cx="2426212" cy="2306414"/>
          </a:xfrm>
          <a:prstGeom prst="rect">
            <a:avLst/>
          </a:prstGeom>
          <a:noFill/>
          <a:ln>
            <a:noFill/>
          </a:ln>
        </p:spPr>
      </p:pic>
      <p:pic>
        <p:nvPicPr>
          <p:cNvPr id="16" name="Google Shape;16;p2"/>
          <p:cNvPicPr preferRelativeResize="0"/>
          <p:nvPr/>
        </p:nvPicPr>
        <p:blipFill rotWithShape="1">
          <a:blip r:embed="rId7">
            <a:alphaModFix/>
          </a:blip>
          <a:srcRect b="10"/>
          <a:stretch/>
        </p:blipFill>
        <p:spPr>
          <a:xfrm>
            <a:off x="6232202" y="3439564"/>
            <a:ext cx="2141650" cy="2038690"/>
          </a:xfrm>
          <a:prstGeom prst="rect">
            <a:avLst/>
          </a:prstGeom>
          <a:noFill/>
          <a:ln>
            <a:noFill/>
          </a:ln>
        </p:spPr>
      </p:pic>
      <p:pic>
        <p:nvPicPr>
          <p:cNvPr id="17" name="Google Shape;17;p2"/>
          <p:cNvPicPr preferRelativeResize="0"/>
          <p:nvPr/>
        </p:nvPicPr>
        <p:blipFill rotWithShape="1">
          <a:blip r:embed="rId8">
            <a:alphaModFix/>
          </a:blip>
          <a:srcRect t="797" b="797"/>
          <a:stretch/>
        </p:blipFill>
        <p:spPr>
          <a:xfrm rot="8100032">
            <a:off x="6274337" y="-203556"/>
            <a:ext cx="3092977" cy="2944265"/>
          </a:xfrm>
          <a:prstGeom prst="rect">
            <a:avLst/>
          </a:prstGeom>
          <a:noFill/>
          <a:ln>
            <a:noFill/>
          </a:ln>
        </p:spPr>
      </p:pic>
      <p:sp>
        <p:nvSpPr>
          <p:cNvPr id="18" name="Google Shape;18;p2"/>
          <p:cNvSpPr/>
          <p:nvPr/>
        </p:nvSpPr>
        <p:spPr>
          <a:xfrm>
            <a:off x="7465625" y="944800"/>
            <a:ext cx="1164000" cy="1164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37575" y="1102010"/>
            <a:ext cx="1164000" cy="1006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796699" y="3321171"/>
            <a:ext cx="783900" cy="80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oogle Shape;21;p2"/>
          <p:cNvPicPr preferRelativeResize="0"/>
          <p:nvPr/>
        </p:nvPicPr>
        <p:blipFill rotWithShape="1">
          <a:blip r:embed="rId9">
            <a:alphaModFix/>
          </a:blip>
          <a:srcRect t="39" b="49"/>
          <a:stretch/>
        </p:blipFill>
        <p:spPr>
          <a:xfrm>
            <a:off x="1020708" y="-701812"/>
            <a:ext cx="1861767" cy="177226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136"/>
        <p:cNvGrpSpPr/>
        <p:nvPr/>
      </p:nvGrpSpPr>
      <p:grpSpPr>
        <a:xfrm>
          <a:off x="0" y="0"/>
          <a:ext cx="0" cy="0"/>
          <a:chOff x="0" y="0"/>
          <a:chExt cx="0" cy="0"/>
        </a:xfrm>
      </p:grpSpPr>
      <p:sp>
        <p:nvSpPr>
          <p:cNvPr id="137" name="Google Shape;13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8" name="Google Shape;138;p15"/>
          <p:cNvSpPr/>
          <p:nvPr/>
        </p:nvSpPr>
        <p:spPr>
          <a:xfrm>
            <a:off x="-545875" y="-154650"/>
            <a:ext cx="1500600" cy="1297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9" name="Google Shape;139;p15"/>
          <p:cNvPicPr preferRelativeResize="0"/>
          <p:nvPr/>
        </p:nvPicPr>
        <p:blipFill rotWithShape="1">
          <a:blip r:embed="rId2">
            <a:alphaModFix/>
          </a:blip>
          <a:srcRect t="89" b="99"/>
          <a:stretch/>
        </p:blipFill>
        <p:spPr>
          <a:xfrm>
            <a:off x="-373502" y="4394775"/>
            <a:ext cx="1660476" cy="1578501"/>
          </a:xfrm>
          <a:prstGeom prst="rect">
            <a:avLst/>
          </a:prstGeom>
          <a:noFill/>
          <a:ln>
            <a:noFill/>
          </a:ln>
        </p:spPr>
      </p:pic>
      <p:sp>
        <p:nvSpPr>
          <p:cNvPr id="140" name="Google Shape;140;p15"/>
          <p:cNvSpPr/>
          <p:nvPr/>
        </p:nvSpPr>
        <p:spPr>
          <a:xfrm>
            <a:off x="-545875" y="3872100"/>
            <a:ext cx="1164000" cy="1164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 name="Google Shape;141;p15"/>
          <p:cNvPicPr preferRelativeResize="0"/>
          <p:nvPr/>
        </p:nvPicPr>
        <p:blipFill rotWithShape="1">
          <a:blip r:embed="rId3">
            <a:alphaModFix/>
          </a:blip>
          <a:srcRect t="9" b="19"/>
          <a:stretch/>
        </p:blipFill>
        <p:spPr>
          <a:xfrm>
            <a:off x="7026777" y="-485567"/>
            <a:ext cx="2058596" cy="1959630"/>
          </a:xfrm>
          <a:prstGeom prst="rect">
            <a:avLst/>
          </a:prstGeom>
          <a:noFill/>
          <a:ln>
            <a:noFill/>
          </a:ln>
        </p:spPr>
      </p:pic>
      <p:pic>
        <p:nvPicPr>
          <p:cNvPr id="142" name="Google Shape;142;p15"/>
          <p:cNvPicPr preferRelativeResize="0"/>
          <p:nvPr/>
        </p:nvPicPr>
        <p:blipFill rotWithShape="1">
          <a:blip r:embed="rId4">
            <a:alphaModFix/>
          </a:blip>
          <a:srcRect t="39" b="49"/>
          <a:stretch/>
        </p:blipFill>
        <p:spPr>
          <a:xfrm>
            <a:off x="7482283" y="74208"/>
            <a:ext cx="2058596" cy="1959630"/>
          </a:xfrm>
          <a:prstGeom prst="rect">
            <a:avLst/>
          </a:prstGeom>
          <a:noFill/>
          <a:ln>
            <a:noFill/>
          </a:ln>
        </p:spPr>
      </p:pic>
      <p:sp>
        <p:nvSpPr>
          <p:cNvPr id="143" name="Google Shape;143;p15"/>
          <p:cNvSpPr/>
          <p:nvPr/>
        </p:nvSpPr>
        <p:spPr>
          <a:xfrm>
            <a:off x="8638572" y="1080125"/>
            <a:ext cx="1164000" cy="119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35"/>
        <p:cNvGrpSpPr/>
        <p:nvPr/>
      </p:nvGrpSpPr>
      <p:grpSpPr>
        <a:xfrm>
          <a:off x="0" y="0"/>
          <a:ext cx="0" cy="0"/>
          <a:chOff x="0" y="0"/>
          <a:chExt cx="0" cy="0"/>
        </a:xfrm>
      </p:grpSpPr>
      <p:pic>
        <p:nvPicPr>
          <p:cNvPr id="236" name="Google Shape;236;p22"/>
          <p:cNvPicPr preferRelativeResize="0"/>
          <p:nvPr/>
        </p:nvPicPr>
        <p:blipFill rotWithShape="1">
          <a:blip r:embed="rId2">
            <a:alphaModFix/>
          </a:blip>
          <a:srcRect t="89" b="99"/>
          <a:stretch/>
        </p:blipFill>
        <p:spPr>
          <a:xfrm>
            <a:off x="6931069" y="-572570"/>
            <a:ext cx="2609525" cy="2480688"/>
          </a:xfrm>
          <a:prstGeom prst="rect">
            <a:avLst/>
          </a:prstGeom>
          <a:noFill/>
          <a:ln>
            <a:noFill/>
          </a:ln>
        </p:spPr>
      </p:pic>
      <p:pic>
        <p:nvPicPr>
          <p:cNvPr id="237" name="Google Shape;237;p22"/>
          <p:cNvPicPr preferRelativeResize="0"/>
          <p:nvPr/>
        </p:nvPicPr>
        <p:blipFill rotWithShape="1">
          <a:blip r:embed="rId3">
            <a:alphaModFix/>
          </a:blip>
          <a:srcRect t="9" b="19"/>
          <a:stretch/>
        </p:blipFill>
        <p:spPr>
          <a:xfrm rot="8999994">
            <a:off x="-685770" y="3078246"/>
            <a:ext cx="2715539" cy="2585025"/>
          </a:xfrm>
          <a:prstGeom prst="rect">
            <a:avLst/>
          </a:prstGeom>
          <a:noFill/>
          <a:ln>
            <a:noFill/>
          </a:ln>
        </p:spPr>
      </p:pic>
      <p:pic>
        <p:nvPicPr>
          <p:cNvPr id="238" name="Google Shape;238;p22"/>
          <p:cNvPicPr preferRelativeResize="0"/>
          <p:nvPr/>
        </p:nvPicPr>
        <p:blipFill rotWithShape="1">
          <a:blip r:embed="rId4">
            <a:alphaModFix/>
          </a:blip>
          <a:srcRect t="109" b="109"/>
          <a:stretch/>
        </p:blipFill>
        <p:spPr>
          <a:xfrm rot="-5400000">
            <a:off x="-1338798" y="-1213301"/>
            <a:ext cx="3860825" cy="3670178"/>
          </a:xfrm>
          <a:prstGeom prst="rect">
            <a:avLst/>
          </a:prstGeom>
          <a:noFill/>
          <a:ln>
            <a:noFill/>
          </a:ln>
        </p:spPr>
      </p:pic>
      <p:pic>
        <p:nvPicPr>
          <p:cNvPr id="239" name="Google Shape;239;p22"/>
          <p:cNvPicPr preferRelativeResize="0"/>
          <p:nvPr/>
        </p:nvPicPr>
        <p:blipFill rotWithShape="1">
          <a:blip r:embed="rId5">
            <a:alphaModFix/>
          </a:blip>
          <a:srcRect l="12400" t="69" r="12400" b="59"/>
          <a:stretch/>
        </p:blipFill>
        <p:spPr>
          <a:xfrm rot="5400000">
            <a:off x="7686825" y="2896351"/>
            <a:ext cx="2708750" cy="3424299"/>
          </a:xfrm>
          <a:prstGeom prst="rect">
            <a:avLst/>
          </a:prstGeom>
          <a:noFill/>
          <a:ln>
            <a:noFill/>
          </a:ln>
        </p:spPr>
      </p:pic>
      <p:pic>
        <p:nvPicPr>
          <p:cNvPr id="240" name="Google Shape;240;p22"/>
          <p:cNvPicPr preferRelativeResize="0"/>
          <p:nvPr/>
        </p:nvPicPr>
        <p:blipFill rotWithShape="1">
          <a:blip r:embed="rId6">
            <a:alphaModFix/>
          </a:blip>
          <a:srcRect t="69" b="79"/>
          <a:stretch/>
        </p:blipFill>
        <p:spPr>
          <a:xfrm>
            <a:off x="397344" y="3677745"/>
            <a:ext cx="2426212" cy="2306414"/>
          </a:xfrm>
          <a:prstGeom prst="rect">
            <a:avLst/>
          </a:prstGeom>
          <a:noFill/>
          <a:ln>
            <a:noFill/>
          </a:ln>
        </p:spPr>
      </p:pic>
      <p:pic>
        <p:nvPicPr>
          <p:cNvPr id="241" name="Google Shape;241;p22"/>
          <p:cNvPicPr preferRelativeResize="0"/>
          <p:nvPr/>
        </p:nvPicPr>
        <p:blipFill rotWithShape="1">
          <a:blip r:embed="rId7">
            <a:alphaModFix/>
          </a:blip>
          <a:srcRect b="10"/>
          <a:stretch/>
        </p:blipFill>
        <p:spPr>
          <a:xfrm>
            <a:off x="6232202" y="3439564"/>
            <a:ext cx="2141650" cy="2038690"/>
          </a:xfrm>
          <a:prstGeom prst="rect">
            <a:avLst/>
          </a:prstGeom>
          <a:noFill/>
          <a:ln>
            <a:noFill/>
          </a:ln>
        </p:spPr>
      </p:pic>
      <p:pic>
        <p:nvPicPr>
          <p:cNvPr id="242" name="Google Shape;242;p22"/>
          <p:cNvPicPr preferRelativeResize="0"/>
          <p:nvPr/>
        </p:nvPicPr>
        <p:blipFill rotWithShape="1">
          <a:blip r:embed="rId8">
            <a:alphaModFix/>
          </a:blip>
          <a:srcRect t="797" b="797"/>
          <a:stretch/>
        </p:blipFill>
        <p:spPr>
          <a:xfrm rot="8100032">
            <a:off x="6274337" y="-203556"/>
            <a:ext cx="3092977" cy="2944265"/>
          </a:xfrm>
          <a:prstGeom prst="rect">
            <a:avLst/>
          </a:prstGeom>
          <a:noFill/>
          <a:ln>
            <a:noFill/>
          </a:ln>
        </p:spPr>
      </p:pic>
      <p:sp>
        <p:nvSpPr>
          <p:cNvPr id="243" name="Google Shape;243;p22"/>
          <p:cNvSpPr/>
          <p:nvPr/>
        </p:nvSpPr>
        <p:spPr>
          <a:xfrm>
            <a:off x="7465625" y="944800"/>
            <a:ext cx="1164000" cy="1164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2"/>
          <p:cNvSpPr/>
          <p:nvPr/>
        </p:nvSpPr>
        <p:spPr>
          <a:xfrm>
            <a:off x="337575" y="1102010"/>
            <a:ext cx="1164000" cy="1006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a:off x="7796699" y="3321171"/>
            <a:ext cx="783900" cy="80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6" name="Google Shape;246;p22"/>
          <p:cNvPicPr preferRelativeResize="0"/>
          <p:nvPr/>
        </p:nvPicPr>
        <p:blipFill rotWithShape="1">
          <a:blip r:embed="rId9">
            <a:alphaModFix/>
          </a:blip>
          <a:srcRect t="39" b="49"/>
          <a:stretch/>
        </p:blipFill>
        <p:spPr>
          <a:xfrm>
            <a:off x="1020708" y="-701812"/>
            <a:ext cx="1861767" cy="1772261"/>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47"/>
        <p:cNvGrpSpPr/>
        <p:nvPr/>
      </p:nvGrpSpPr>
      <p:grpSpPr>
        <a:xfrm>
          <a:off x="0" y="0"/>
          <a:ext cx="0" cy="0"/>
          <a:chOff x="0" y="0"/>
          <a:chExt cx="0" cy="0"/>
        </a:xfrm>
      </p:grpSpPr>
      <p:pic>
        <p:nvPicPr>
          <p:cNvPr id="248" name="Google Shape;248;p23"/>
          <p:cNvPicPr preferRelativeResize="0"/>
          <p:nvPr/>
        </p:nvPicPr>
        <p:blipFill rotWithShape="1">
          <a:blip r:embed="rId2">
            <a:alphaModFix/>
          </a:blip>
          <a:srcRect t="69" b="79"/>
          <a:stretch/>
        </p:blipFill>
        <p:spPr>
          <a:xfrm>
            <a:off x="-377566" y="-708254"/>
            <a:ext cx="2061422" cy="1959628"/>
          </a:xfrm>
          <a:prstGeom prst="rect">
            <a:avLst/>
          </a:prstGeom>
          <a:noFill/>
          <a:ln>
            <a:noFill/>
          </a:ln>
        </p:spPr>
      </p:pic>
      <p:pic>
        <p:nvPicPr>
          <p:cNvPr id="249" name="Google Shape;249;p23"/>
          <p:cNvPicPr preferRelativeResize="0"/>
          <p:nvPr/>
        </p:nvPicPr>
        <p:blipFill rotWithShape="1">
          <a:blip r:embed="rId3">
            <a:alphaModFix/>
          </a:blip>
          <a:srcRect t="89" b="99"/>
          <a:stretch/>
        </p:blipFill>
        <p:spPr>
          <a:xfrm>
            <a:off x="1161038" y="4556821"/>
            <a:ext cx="2061423" cy="1959629"/>
          </a:xfrm>
          <a:prstGeom prst="rect">
            <a:avLst/>
          </a:prstGeom>
          <a:noFill/>
          <a:ln>
            <a:noFill/>
          </a:ln>
        </p:spPr>
      </p:pic>
      <p:pic>
        <p:nvPicPr>
          <p:cNvPr id="250" name="Google Shape;250;p23"/>
          <p:cNvPicPr preferRelativeResize="0"/>
          <p:nvPr/>
        </p:nvPicPr>
        <p:blipFill rotWithShape="1">
          <a:blip r:embed="rId4">
            <a:alphaModFix/>
          </a:blip>
          <a:srcRect t="109" b="109"/>
          <a:stretch/>
        </p:blipFill>
        <p:spPr>
          <a:xfrm rot="5400000">
            <a:off x="-492595" y="3684551"/>
            <a:ext cx="3029499" cy="2879925"/>
          </a:xfrm>
          <a:prstGeom prst="rect">
            <a:avLst/>
          </a:prstGeom>
          <a:noFill/>
          <a:ln>
            <a:noFill/>
          </a:ln>
        </p:spPr>
      </p:pic>
      <p:pic>
        <p:nvPicPr>
          <p:cNvPr id="251" name="Google Shape;251;p23"/>
          <p:cNvPicPr preferRelativeResize="0"/>
          <p:nvPr/>
        </p:nvPicPr>
        <p:blipFill rotWithShape="1">
          <a:blip r:embed="rId5">
            <a:alphaModFix/>
          </a:blip>
          <a:srcRect t="89" b="99"/>
          <a:stretch/>
        </p:blipFill>
        <p:spPr>
          <a:xfrm>
            <a:off x="7975392" y="333871"/>
            <a:ext cx="2061424" cy="1959628"/>
          </a:xfrm>
          <a:prstGeom prst="rect">
            <a:avLst/>
          </a:prstGeom>
          <a:noFill/>
          <a:ln>
            <a:noFill/>
          </a:ln>
        </p:spPr>
      </p:pic>
      <p:pic>
        <p:nvPicPr>
          <p:cNvPr id="252" name="Google Shape;252;p23"/>
          <p:cNvPicPr preferRelativeResize="0"/>
          <p:nvPr/>
        </p:nvPicPr>
        <p:blipFill rotWithShape="1">
          <a:blip r:embed="rId6">
            <a:alphaModFix/>
          </a:blip>
          <a:srcRect t="109" b="109"/>
          <a:stretch/>
        </p:blipFill>
        <p:spPr>
          <a:xfrm>
            <a:off x="6857003" y="-1279922"/>
            <a:ext cx="3264151" cy="3102975"/>
          </a:xfrm>
          <a:prstGeom prst="rect">
            <a:avLst/>
          </a:prstGeom>
          <a:noFill/>
          <a:ln>
            <a:noFill/>
          </a:ln>
        </p:spPr>
      </p:pic>
      <p:sp>
        <p:nvSpPr>
          <p:cNvPr id="253" name="Google Shape;253;p23"/>
          <p:cNvSpPr/>
          <p:nvPr/>
        </p:nvSpPr>
        <p:spPr>
          <a:xfrm>
            <a:off x="8091425" y="3959588"/>
            <a:ext cx="1500600" cy="1297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1476825" y="2484425"/>
            <a:ext cx="6190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7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3946075" y="1035225"/>
            <a:ext cx="1251900" cy="11445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 name="Google Shape;25;p3"/>
          <p:cNvSpPr txBox="1">
            <a:spLocks noGrp="1"/>
          </p:cNvSpPr>
          <p:nvPr>
            <p:ph type="subTitle" idx="1"/>
          </p:nvPr>
        </p:nvSpPr>
        <p:spPr>
          <a:xfrm>
            <a:off x="2391925" y="3513175"/>
            <a:ext cx="4360200" cy="42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26" name="Google Shape;26;p3"/>
          <p:cNvPicPr preferRelativeResize="0"/>
          <p:nvPr/>
        </p:nvPicPr>
        <p:blipFill rotWithShape="1">
          <a:blip r:embed="rId2">
            <a:alphaModFix/>
          </a:blip>
          <a:srcRect t="69" b="79"/>
          <a:stretch/>
        </p:blipFill>
        <p:spPr>
          <a:xfrm>
            <a:off x="-377566" y="-708254"/>
            <a:ext cx="2061422" cy="1959628"/>
          </a:xfrm>
          <a:prstGeom prst="rect">
            <a:avLst/>
          </a:prstGeom>
          <a:noFill/>
          <a:ln>
            <a:noFill/>
          </a:ln>
        </p:spPr>
      </p:pic>
      <p:pic>
        <p:nvPicPr>
          <p:cNvPr id="27" name="Google Shape;27;p3"/>
          <p:cNvPicPr preferRelativeResize="0"/>
          <p:nvPr/>
        </p:nvPicPr>
        <p:blipFill rotWithShape="1">
          <a:blip r:embed="rId3">
            <a:alphaModFix/>
          </a:blip>
          <a:srcRect t="89" b="99"/>
          <a:stretch/>
        </p:blipFill>
        <p:spPr>
          <a:xfrm>
            <a:off x="1161038" y="4556821"/>
            <a:ext cx="2061423" cy="1959629"/>
          </a:xfrm>
          <a:prstGeom prst="rect">
            <a:avLst/>
          </a:prstGeom>
          <a:noFill/>
          <a:ln>
            <a:noFill/>
          </a:ln>
        </p:spPr>
      </p:pic>
      <p:pic>
        <p:nvPicPr>
          <p:cNvPr id="28" name="Google Shape;28;p3"/>
          <p:cNvPicPr preferRelativeResize="0"/>
          <p:nvPr/>
        </p:nvPicPr>
        <p:blipFill rotWithShape="1">
          <a:blip r:embed="rId4">
            <a:alphaModFix/>
          </a:blip>
          <a:srcRect t="109" b="109"/>
          <a:stretch/>
        </p:blipFill>
        <p:spPr>
          <a:xfrm rot="5400000">
            <a:off x="-492595" y="3684551"/>
            <a:ext cx="3029499" cy="2879925"/>
          </a:xfrm>
          <a:prstGeom prst="rect">
            <a:avLst/>
          </a:prstGeom>
          <a:noFill/>
          <a:ln>
            <a:noFill/>
          </a:ln>
        </p:spPr>
      </p:pic>
      <p:pic>
        <p:nvPicPr>
          <p:cNvPr id="29" name="Google Shape;29;p3"/>
          <p:cNvPicPr preferRelativeResize="0"/>
          <p:nvPr/>
        </p:nvPicPr>
        <p:blipFill rotWithShape="1">
          <a:blip r:embed="rId5">
            <a:alphaModFix/>
          </a:blip>
          <a:srcRect t="89" b="99"/>
          <a:stretch/>
        </p:blipFill>
        <p:spPr>
          <a:xfrm>
            <a:off x="7975392" y="333871"/>
            <a:ext cx="2061424" cy="1959628"/>
          </a:xfrm>
          <a:prstGeom prst="rect">
            <a:avLst/>
          </a:prstGeom>
          <a:noFill/>
          <a:ln>
            <a:noFill/>
          </a:ln>
        </p:spPr>
      </p:pic>
      <p:pic>
        <p:nvPicPr>
          <p:cNvPr id="30" name="Google Shape;30;p3"/>
          <p:cNvPicPr preferRelativeResize="0"/>
          <p:nvPr/>
        </p:nvPicPr>
        <p:blipFill rotWithShape="1">
          <a:blip r:embed="rId6">
            <a:alphaModFix/>
          </a:blip>
          <a:srcRect t="109" b="109"/>
          <a:stretch/>
        </p:blipFill>
        <p:spPr>
          <a:xfrm>
            <a:off x="6857003" y="-1279922"/>
            <a:ext cx="3264151" cy="3102975"/>
          </a:xfrm>
          <a:prstGeom prst="rect">
            <a:avLst/>
          </a:prstGeom>
          <a:noFill/>
          <a:ln>
            <a:noFill/>
          </a:ln>
        </p:spPr>
      </p:pic>
      <p:sp>
        <p:nvSpPr>
          <p:cNvPr id="31" name="Google Shape;31;p3"/>
          <p:cNvSpPr/>
          <p:nvPr/>
        </p:nvSpPr>
        <p:spPr>
          <a:xfrm>
            <a:off x="8091425" y="3959588"/>
            <a:ext cx="1500600" cy="1297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48" name="Google Shape;48;p6"/>
          <p:cNvPicPr preferRelativeResize="0"/>
          <p:nvPr/>
        </p:nvPicPr>
        <p:blipFill rotWithShape="1">
          <a:blip r:embed="rId2">
            <a:alphaModFix/>
          </a:blip>
          <a:srcRect t="69" b="59"/>
          <a:stretch/>
        </p:blipFill>
        <p:spPr>
          <a:xfrm>
            <a:off x="-921997" y="3416568"/>
            <a:ext cx="2125522" cy="2020599"/>
          </a:xfrm>
          <a:prstGeom prst="rect">
            <a:avLst/>
          </a:prstGeom>
          <a:noFill/>
          <a:ln>
            <a:noFill/>
          </a:ln>
        </p:spPr>
      </p:pic>
      <p:pic>
        <p:nvPicPr>
          <p:cNvPr id="49" name="Google Shape;49;p6"/>
          <p:cNvPicPr preferRelativeResize="0"/>
          <p:nvPr/>
        </p:nvPicPr>
        <p:blipFill rotWithShape="1">
          <a:blip r:embed="rId3">
            <a:alphaModFix/>
          </a:blip>
          <a:srcRect t="39" b="39"/>
          <a:stretch/>
        </p:blipFill>
        <p:spPr>
          <a:xfrm>
            <a:off x="8023573" y="-304075"/>
            <a:ext cx="2405675" cy="2290024"/>
          </a:xfrm>
          <a:prstGeom prst="rect">
            <a:avLst/>
          </a:prstGeom>
          <a:noFill/>
          <a:ln>
            <a:noFill/>
          </a:ln>
        </p:spPr>
      </p:pic>
      <p:sp>
        <p:nvSpPr>
          <p:cNvPr id="50" name="Google Shape;50;p6"/>
          <p:cNvSpPr/>
          <p:nvPr/>
        </p:nvSpPr>
        <p:spPr>
          <a:xfrm>
            <a:off x="8370822" y="3230000"/>
            <a:ext cx="1164000" cy="119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689275" y="1475"/>
            <a:ext cx="1500600" cy="1297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
        <p:cNvGrpSpPr/>
        <p:nvPr/>
      </p:nvGrpSpPr>
      <p:grpSpPr>
        <a:xfrm>
          <a:off x="0" y="0"/>
          <a:ext cx="0" cy="0"/>
          <a:chOff x="0" y="0"/>
          <a:chExt cx="0" cy="0"/>
        </a:xfrm>
      </p:grpSpPr>
      <p:sp>
        <p:nvSpPr>
          <p:cNvPr id="53" name="Google Shape;53;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4" name="Google Shape;54;p7"/>
          <p:cNvSpPr txBox="1">
            <a:spLocks noGrp="1"/>
          </p:cNvSpPr>
          <p:nvPr>
            <p:ph type="body" idx="1"/>
          </p:nvPr>
        </p:nvSpPr>
        <p:spPr>
          <a:xfrm>
            <a:off x="720000" y="1532450"/>
            <a:ext cx="4570500" cy="2345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5" name="Google Shape;55;p7"/>
          <p:cNvSpPr>
            <a:spLocks noGrp="1"/>
          </p:cNvSpPr>
          <p:nvPr>
            <p:ph type="pic" idx="2"/>
          </p:nvPr>
        </p:nvSpPr>
        <p:spPr>
          <a:xfrm>
            <a:off x="5407800" y="1301100"/>
            <a:ext cx="3016200" cy="2973000"/>
          </a:xfrm>
          <a:prstGeom prst="rect">
            <a:avLst/>
          </a:prstGeom>
          <a:noFill/>
          <a:ln>
            <a:noFill/>
          </a:ln>
        </p:spPr>
      </p:sp>
      <p:pic>
        <p:nvPicPr>
          <p:cNvPr id="56" name="Google Shape;56;p7"/>
          <p:cNvPicPr preferRelativeResize="0"/>
          <p:nvPr/>
        </p:nvPicPr>
        <p:blipFill rotWithShape="1">
          <a:blip r:embed="rId2">
            <a:alphaModFix/>
          </a:blip>
          <a:srcRect t="9" b="19"/>
          <a:stretch/>
        </p:blipFill>
        <p:spPr>
          <a:xfrm rot="8999992">
            <a:off x="-780836" y="3710949"/>
            <a:ext cx="2159646" cy="2055850"/>
          </a:xfrm>
          <a:prstGeom prst="rect">
            <a:avLst/>
          </a:prstGeom>
          <a:noFill/>
          <a:ln>
            <a:noFill/>
          </a:ln>
        </p:spPr>
      </p:pic>
      <p:pic>
        <p:nvPicPr>
          <p:cNvPr id="57" name="Google Shape;57;p7"/>
          <p:cNvPicPr preferRelativeResize="0"/>
          <p:nvPr/>
        </p:nvPicPr>
        <p:blipFill rotWithShape="1">
          <a:blip r:embed="rId3">
            <a:alphaModFix/>
          </a:blip>
          <a:srcRect t="69" b="79"/>
          <a:stretch/>
        </p:blipFill>
        <p:spPr>
          <a:xfrm>
            <a:off x="80557" y="4187726"/>
            <a:ext cx="1929543" cy="1834275"/>
          </a:xfrm>
          <a:prstGeom prst="rect">
            <a:avLst/>
          </a:prstGeom>
          <a:noFill/>
          <a:ln>
            <a:noFill/>
          </a:ln>
        </p:spPr>
      </p:pic>
      <p:sp>
        <p:nvSpPr>
          <p:cNvPr id="58" name="Google Shape;58;p7"/>
          <p:cNvSpPr/>
          <p:nvPr/>
        </p:nvSpPr>
        <p:spPr>
          <a:xfrm>
            <a:off x="1451100" y="4465500"/>
            <a:ext cx="1164000" cy="1164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6420525" y="-521415"/>
            <a:ext cx="1164000" cy="1006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 name="Google Shape;60;p7"/>
          <p:cNvPicPr preferRelativeResize="0"/>
          <p:nvPr/>
        </p:nvPicPr>
        <p:blipFill rotWithShape="1">
          <a:blip r:embed="rId4">
            <a:alphaModFix/>
          </a:blip>
          <a:srcRect t="39" b="49"/>
          <a:stretch/>
        </p:blipFill>
        <p:spPr>
          <a:xfrm>
            <a:off x="7448483" y="485363"/>
            <a:ext cx="1861767" cy="177226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txBox="1">
            <a:spLocks noGrp="1"/>
          </p:cNvSpPr>
          <p:nvPr>
            <p:ph type="title"/>
          </p:nvPr>
        </p:nvSpPr>
        <p:spPr>
          <a:xfrm>
            <a:off x="1763350" y="1307100"/>
            <a:ext cx="56172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pic>
        <p:nvPicPr>
          <p:cNvPr id="63" name="Google Shape;63;p8"/>
          <p:cNvPicPr preferRelativeResize="0"/>
          <p:nvPr/>
        </p:nvPicPr>
        <p:blipFill rotWithShape="1">
          <a:blip r:embed="rId2">
            <a:alphaModFix/>
          </a:blip>
          <a:srcRect t="89" b="99"/>
          <a:stretch/>
        </p:blipFill>
        <p:spPr>
          <a:xfrm flipH="1">
            <a:off x="-30719" y="-572570"/>
            <a:ext cx="2609525" cy="2480688"/>
          </a:xfrm>
          <a:prstGeom prst="rect">
            <a:avLst/>
          </a:prstGeom>
          <a:noFill/>
          <a:ln>
            <a:noFill/>
          </a:ln>
        </p:spPr>
      </p:pic>
      <p:pic>
        <p:nvPicPr>
          <p:cNvPr id="64" name="Google Shape;64;p8"/>
          <p:cNvPicPr preferRelativeResize="0"/>
          <p:nvPr/>
        </p:nvPicPr>
        <p:blipFill rotWithShape="1">
          <a:blip r:embed="rId3">
            <a:alphaModFix/>
          </a:blip>
          <a:srcRect t="9" b="19"/>
          <a:stretch/>
        </p:blipFill>
        <p:spPr>
          <a:xfrm rot="-8999994" flipH="1">
            <a:off x="7480107" y="3078246"/>
            <a:ext cx="2715539" cy="2585025"/>
          </a:xfrm>
          <a:prstGeom prst="rect">
            <a:avLst/>
          </a:prstGeom>
          <a:noFill/>
          <a:ln>
            <a:noFill/>
          </a:ln>
        </p:spPr>
      </p:pic>
      <p:pic>
        <p:nvPicPr>
          <p:cNvPr id="65" name="Google Shape;65;p8"/>
          <p:cNvPicPr preferRelativeResize="0"/>
          <p:nvPr/>
        </p:nvPicPr>
        <p:blipFill rotWithShape="1">
          <a:blip r:embed="rId4">
            <a:alphaModFix/>
          </a:blip>
          <a:srcRect t="109" b="109"/>
          <a:stretch/>
        </p:blipFill>
        <p:spPr>
          <a:xfrm rot="5400000" flipH="1">
            <a:off x="6987848" y="-1213301"/>
            <a:ext cx="3860825" cy="3670178"/>
          </a:xfrm>
          <a:prstGeom prst="rect">
            <a:avLst/>
          </a:prstGeom>
          <a:noFill/>
          <a:ln>
            <a:noFill/>
          </a:ln>
        </p:spPr>
      </p:pic>
      <p:pic>
        <p:nvPicPr>
          <p:cNvPr id="66" name="Google Shape;66;p8"/>
          <p:cNvPicPr preferRelativeResize="0"/>
          <p:nvPr/>
        </p:nvPicPr>
        <p:blipFill rotWithShape="1">
          <a:blip r:embed="rId5">
            <a:alphaModFix/>
          </a:blip>
          <a:srcRect l="12400" t="69" r="12400" b="59"/>
          <a:stretch/>
        </p:blipFill>
        <p:spPr>
          <a:xfrm rot="-5400000" flipH="1">
            <a:off x="-885700" y="2896351"/>
            <a:ext cx="2708750" cy="3424299"/>
          </a:xfrm>
          <a:prstGeom prst="rect">
            <a:avLst/>
          </a:prstGeom>
          <a:noFill/>
          <a:ln>
            <a:noFill/>
          </a:ln>
        </p:spPr>
      </p:pic>
      <p:pic>
        <p:nvPicPr>
          <p:cNvPr id="67" name="Google Shape;67;p8"/>
          <p:cNvPicPr preferRelativeResize="0"/>
          <p:nvPr/>
        </p:nvPicPr>
        <p:blipFill rotWithShape="1">
          <a:blip r:embed="rId6">
            <a:alphaModFix/>
          </a:blip>
          <a:srcRect t="69" b="79"/>
          <a:stretch/>
        </p:blipFill>
        <p:spPr>
          <a:xfrm flipH="1">
            <a:off x="6686320" y="3677745"/>
            <a:ext cx="2426212" cy="2306414"/>
          </a:xfrm>
          <a:prstGeom prst="rect">
            <a:avLst/>
          </a:prstGeom>
          <a:noFill/>
          <a:ln>
            <a:noFill/>
          </a:ln>
        </p:spPr>
      </p:pic>
      <p:pic>
        <p:nvPicPr>
          <p:cNvPr id="68" name="Google Shape;68;p8"/>
          <p:cNvPicPr preferRelativeResize="0"/>
          <p:nvPr/>
        </p:nvPicPr>
        <p:blipFill rotWithShape="1">
          <a:blip r:embed="rId7">
            <a:alphaModFix/>
          </a:blip>
          <a:srcRect b="10"/>
          <a:stretch/>
        </p:blipFill>
        <p:spPr>
          <a:xfrm flipH="1">
            <a:off x="1136024" y="3439564"/>
            <a:ext cx="2141650" cy="2038690"/>
          </a:xfrm>
          <a:prstGeom prst="rect">
            <a:avLst/>
          </a:prstGeom>
          <a:noFill/>
          <a:ln>
            <a:noFill/>
          </a:ln>
        </p:spPr>
      </p:pic>
      <p:pic>
        <p:nvPicPr>
          <p:cNvPr id="69" name="Google Shape;69;p8"/>
          <p:cNvPicPr preferRelativeResize="0"/>
          <p:nvPr/>
        </p:nvPicPr>
        <p:blipFill rotWithShape="1">
          <a:blip r:embed="rId8">
            <a:alphaModFix/>
          </a:blip>
          <a:srcRect t="797" b="797"/>
          <a:stretch/>
        </p:blipFill>
        <p:spPr>
          <a:xfrm rot="-8100032" flipH="1">
            <a:off x="142561" y="-203556"/>
            <a:ext cx="3092977" cy="2944265"/>
          </a:xfrm>
          <a:prstGeom prst="rect">
            <a:avLst/>
          </a:prstGeom>
          <a:noFill/>
          <a:ln>
            <a:noFill/>
          </a:ln>
        </p:spPr>
      </p:pic>
      <p:sp>
        <p:nvSpPr>
          <p:cNvPr id="70" name="Google Shape;70;p8"/>
          <p:cNvSpPr/>
          <p:nvPr/>
        </p:nvSpPr>
        <p:spPr>
          <a:xfrm flipH="1">
            <a:off x="880251" y="944800"/>
            <a:ext cx="1164000" cy="1164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flipH="1">
            <a:off x="8008301" y="1102010"/>
            <a:ext cx="1164000" cy="1006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flipH="1">
            <a:off x="929276" y="3321171"/>
            <a:ext cx="783900" cy="80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3" name="Google Shape;73;p8"/>
          <p:cNvPicPr preferRelativeResize="0"/>
          <p:nvPr/>
        </p:nvPicPr>
        <p:blipFill rotWithShape="1">
          <a:blip r:embed="rId9">
            <a:alphaModFix/>
          </a:blip>
          <a:srcRect t="39" b="49"/>
          <a:stretch/>
        </p:blipFill>
        <p:spPr>
          <a:xfrm flipH="1">
            <a:off x="6627401" y="-701812"/>
            <a:ext cx="1861767" cy="177226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sp>
        <p:nvSpPr>
          <p:cNvPr id="75" name="Google Shape;75;p9"/>
          <p:cNvSpPr txBox="1">
            <a:spLocks noGrp="1"/>
          </p:cNvSpPr>
          <p:nvPr>
            <p:ph type="title"/>
          </p:nvPr>
        </p:nvSpPr>
        <p:spPr>
          <a:xfrm>
            <a:off x="2037025" y="1621325"/>
            <a:ext cx="50700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6" name="Google Shape;76;p9"/>
          <p:cNvSpPr txBox="1">
            <a:spLocks noGrp="1"/>
          </p:cNvSpPr>
          <p:nvPr>
            <p:ph type="subTitle" idx="1"/>
          </p:nvPr>
        </p:nvSpPr>
        <p:spPr>
          <a:xfrm>
            <a:off x="2036825" y="2374050"/>
            <a:ext cx="5070300" cy="148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77" name="Google Shape;77;p9"/>
          <p:cNvPicPr preferRelativeResize="0"/>
          <p:nvPr/>
        </p:nvPicPr>
        <p:blipFill rotWithShape="1">
          <a:blip r:embed="rId2">
            <a:alphaModFix/>
          </a:blip>
          <a:srcRect t="9" b="19"/>
          <a:stretch/>
        </p:blipFill>
        <p:spPr>
          <a:xfrm>
            <a:off x="-179598" y="3231158"/>
            <a:ext cx="2058596" cy="1959630"/>
          </a:xfrm>
          <a:prstGeom prst="rect">
            <a:avLst/>
          </a:prstGeom>
          <a:noFill/>
          <a:ln>
            <a:noFill/>
          </a:ln>
        </p:spPr>
      </p:pic>
      <p:pic>
        <p:nvPicPr>
          <p:cNvPr id="78" name="Google Shape;78;p9"/>
          <p:cNvPicPr preferRelativeResize="0"/>
          <p:nvPr/>
        </p:nvPicPr>
        <p:blipFill rotWithShape="1">
          <a:blip r:embed="rId3">
            <a:alphaModFix/>
          </a:blip>
          <a:srcRect t="39" b="49"/>
          <a:stretch/>
        </p:blipFill>
        <p:spPr>
          <a:xfrm>
            <a:off x="640983" y="3628683"/>
            <a:ext cx="2058596" cy="1959630"/>
          </a:xfrm>
          <a:prstGeom prst="rect">
            <a:avLst/>
          </a:prstGeom>
          <a:noFill/>
          <a:ln>
            <a:noFill/>
          </a:ln>
        </p:spPr>
      </p:pic>
      <p:pic>
        <p:nvPicPr>
          <p:cNvPr id="79" name="Google Shape;79;p9"/>
          <p:cNvPicPr preferRelativeResize="0"/>
          <p:nvPr/>
        </p:nvPicPr>
        <p:blipFill>
          <a:blip r:embed="rId4">
            <a:alphaModFix/>
          </a:blip>
          <a:stretch>
            <a:fillRect/>
          </a:stretch>
        </p:blipFill>
        <p:spPr>
          <a:xfrm>
            <a:off x="7237528" y="-394179"/>
            <a:ext cx="2058595" cy="1959629"/>
          </a:xfrm>
          <a:prstGeom prst="rect">
            <a:avLst/>
          </a:prstGeom>
          <a:noFill/>
          <a:ln>
            <a:noFill/>
          </a:ln>
        </p:spPr>
      </p:pic>
      <p:pic>
        <p:nvPicPr>
          <p:cNvPr id="80" name="Google Shape;80;p9"/>
          <p:cNvPicPr preferRelativeResize="0"/>
          <p:nvPr/>
        </p:nvPicPr>
        <p:blipFill>
          <a:blip r:embed="rId5">
            <a:alphaModFix/>
          </a:blip>
          <a:stretch>
            <a:fillRect/>
          </a:stretch>
        </p:blipFill>
        <p:spPr>
          <a:xfrm>
            <a:off x="-12" y="-444817"/>
            <a:ext cx="2061422" cy="1959629"/>
          </a:xfrm>
          <a:prstGeom prst="rect">
            <a:avLst/>
          </a:prstGeom>
          <a:noFill/>
          <a:ln>
            <a:noFill/>
          </a:ln>
        </p:spPr>
      </p:pic>
      <p:sp>
        <p:nvSpPr>
          <p:cNvPr id="81" name="Google Shape;81;p9"/>
          <p:cNvSpPr/>
          <p:nvPr/>
        </p:nvSpPr>
        <p:spPr>
          <a:xfrm>
            <a:off x="735050" y="2642050"/>
            <a:ext cx="1500600" cy="1297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a:off x="3914672" y="-394175"/>
            <a:ext cx="1164000" cy="119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p:nvPr/>
        </p:nvSpPr>
        <p:spPr>
          <a:xfrm>
            <a:off x="7537800" y="2708950"/>
            <a:ext cx="1164000" cy="1164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 name="Google Shape;84;p9"/>
          <p:cNvPicPr preferRelativeResize="0"/>
          <p:nvPr/>
        </p:nvPicPr>
        <p:blipFill rotWithShape="1">
          <a:blip r:embed="rId6">
            <a:alphaModFix/>
          </a:blip>
          <a:srcRect t="109" b="109"/>
          <a:stretch/>
        </p:blipFill>
        <p:spPr>
          <a:xfrm>
            <a:off x="-607535" y="334171"/>
            <a:ext cx="2061423" cy="1959628"/>
          </a:xfrm>
          <a:prstGeom prst="rect">
            <a:avLst/>
          </a:prstGeom>
          <a:noFill/>
          <a:ln>
            <a:noFill/>
          </a:ln>
        </p:spPr>
      </p:pic>
      <p:pic>
        <p:nvPicPr>
          <p:cNvPr id="85" name="Google Shape;85;p9"/>
          <p:cNvPicPr preferRelativeResize="0"/>
          <p:nvPr/>
        </p:nvPicPr>
        <p:blipFill>
          <a:blip r:embed="rId7">
            <a:alphaModFix/>
          </a:blip>
          <a:stretch>
            <a:fillRect/>
          </a:stretch>
        </p:blipFill>
        <p:spPr>
          <a:xfrm>
            <a:off x="7537799" y="3429384"/>
            <a:ext cx="2061401" cy="195964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3"/>
        <p:cNvGrpSpPr/>
        <p:nvPr/>
      </p:nvGrpSpPr>
      <p:grpSpPr>
        <a:xfrm>
          <a:off x="0" y="0"/>
          <a:ext cx="0" cy="0"/>
          <a:chOff x="0" y="0"/>
          <a:chExt cx="0" cy="0"/>
        </a:xfrm>
      </p:grpSpPr>
      <p:sp>
        <p:nvSpPr>
          <p:cNvPr id="104" name="Google Shape;104;p13"/>
          <p:cNvSpPr txBox="1">
            <a:spLocks noGrp="1"/>
          </p:cNvSpPr>
          <p:nvPr>
            <p:ph type="title" hasCustomPrompt="1"/>
          </p:nvPr>
        </p:nvSpPr>
        <p:spPr>
          <a:xfrm>
            <a:off x="1738165" y="1283750"/>
            <a:ext cx="647100" cy="593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subTitle" idx="1"/>
          </p:nvPr>
        </p:nvSpPr>
        <p:spPr>
          <a:xfrm>
            <a:off x="796143" y="2245156"/>
            <a:ext cx="253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2" hasCustomPrompt="1"/>
          </p:nvPr>
        </p:nvSpPr>
        <p:spPr>
          <a:xfrm>
            <a:off x="4248322" y="1283750"/>
            <a:ext cx="647100" cy="593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subTitle" idx="3"/>
          </p:nvPr>
        </p:nvSpPr>
        <p:spPr>
          <a:xfrm>
            <a:off x="3306300" y="2245156"/>
            <a:ext cx="253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3"/>
          <p:cNvSpPr txBox="1">
            <a:spLocks noGrp="1"/>
          </p:cNvSpPr>
          <p:nvPr>
            <p:ph type="title" idx="4" hasCustomPrompt="1"/>
          </p:nvPr>
        </p:nvSpPr>
        <p:spPr>
          <a:xfrm>
            <a:off x="6758480" y="1283750"/>
            <a:ext cx="647100" cy="593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subTitle" idx="5"/>
          </p:nvPr>
        </p:nvSpPr>
        <p:spPr>
          <a:xfrm>
            <a:off x="5816457" y="2245156"/>
            <a:ext cx="253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 name="Google Shape;110;p13"/>
          <p:cNvSpPr txBox="1">
            <a:spLocks noGrp="1"/>
          </p:cNvSpPr>
          <p:nvPr>
            <p:ph type="title" idx="6" hasCustomPrompt="1"/>
          </p:nvPr>
        </p:nvSpPr>
        <p:spPr>
          <a:xfrm>
            <a:off x="1738165" y="3073142"/>
            <a:ext cx="647100" cy="593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subTitle" idx="7"/>
          </p:nvPr>
        </p:nvSpPr>
        <p:spPr>
          <a:xfrm>
            <a:off x="796143" y="4047500"/>
            <a:ext cx="253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2" name="Google Shape;112;p13"/>
          <p:cNvSpPr txBox="1">
            <a:spLocks noGrp="1"/>
          </p:cNvSpPr>
          <p:nvPr>
            <p:ph type="title" idx="8" hasCustomPrompt="1"/>
          </p:nvPr>
        </p:nvSpPr>
        <p:spPr>
          <a:xfrm>
            <a:off x="4248322" y="3073142"/>
            <a:ext cx="647100" cy="593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subTitle" idx="9"/>
          </p:nvPr>
        </p:nvSpPr>
        <p:spPr>
          <a:xfrm>
            <a:off x="3306300" y="4047500"/>
            <a:ext cx="253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4" name="Google Shape;114;p13"/>
          <p:cNvSpPr txBox="1">
            <a:spLocks noGrp="1"/>
          </p:cNvSpPr>
          <p:nvPr>
            <p:ph type="title" idx="13" hasCustomPrompt="1"/>
          </p:nvPr>
        </p:nvSpPr>
        <p:spPr>
          <a:xfrm>
            <a:off x="6758480" y="3073142"/>
            <a:ext cx="647100" cy="593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a:spLocks noGrp="1"/>
          </p:cNvSpPr>
          <p:nvPr>
            <p:ph type="subTitle" idx="14"/>
          </p:nvPr>
        </p:nvSpPr>
        <p:spPr>
          <a:xfrm>
            <a:off x="5816457" y="4047500"/>
            <a:ext cx="253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6" name="Google Shape;116;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7" name="Google Shape;117;p13"/>
          <p:cNvSpPr txBox="1">
            <a:spLocks noGrp="1"/>
          </p:cNvSpPr>
          <p:nvPr>
            <p:ph type="subTitle" idx="16"/>
          </p:nvPr>
        </p:nvSpPr>
        <p:spPr>
          <a:xfrm>
            <a:off x="796143" y="1820248"/>
            <a:ext cx="2531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lt2"/>
                </a:solidFill>
                <a:latin typeface="Lexend Deca SemiBold"/>
                <a:ea typeface="Lexend Deca SemiBold"/>
                <a:cs typeface="Lexend Deca SemiBold"/>
                <a:sym typeface="Lexend Deca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8" name="Google Shape;118;p13"/>
          <p:cNvSpPr txBox="1">
            <a:spLocks noGrp="1"/>
          </p:cNvSpPr>
          <p:nvPr>
            <p:ph type="subTitle" idx="17"/>
          </p:nvPr>
        </p:nvSpPr>
        <p:spPr>
          <a:xfrm>
            <a:off x="3306300" y="1820248"/>
            <a:ext cx="2531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lt2"/>
                </a:solidFill>
                <a:latin typeface="Lexend Deca SemiBold"/>
                <a:ea typeface="Lexend Deca SemiBold"/>
                <a:cs typeface="Lexend Deca SemiBold"/>
                <a:sym typeface="Lexend Deca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9" name="Google Shape;119;p13"/>
          <p:cNvSpPr txBox="1">
            <a:spLocks noGrp="1"/>
          </p:cNvSpPr>
          <p:nvPr>
            <p:ph type="subTitle" idx="18"/>
          </p:nvPr>
        </p:nvSpPr>
        <p:spPr>
          <a:xfrm>
            <a:off x="5816457" y="1820248"/>
            <a:ext cx="2531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lt2"/>
                </a:solidFill>
                <a:latin typeface="Lexend Deca SemiBold"/>
                <a:ea typeface="Lexend Deca SemiBold"/>
                <a:cs typeface="Lexend Deca SemiBold"/>
                <a:sym typeface="Lexend Deca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0" name="Google Shape;120;p13"/>
          <p:cNvSpPr txBox="1">
            <a:spLocks noGrp="1"/>
          </p:cNvSpPr>
          <p:nvPr>
            <p:ph type="subTitle" idx="19"/>
          </p:nvPr>
        </p:nvSpPr>
        <p:spPr>
          <a:xfrm>
            <a:off x="796143" y="3626415"/>
            <a:ext cx="2531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lt2"/>
                </a:solidFill>
                <a:latin typeface="Lexend Deca SemiBold"/>
                <a:ea typeface="Lexend Deca SemiBold"/>
                <a:cs typeface="Lexend Deca SemiBold"/>
                <a:sym typeface="Lexend Deca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1" name="Google Shape;121;p13"/>
          <p:cNvSpPr txBox="1">
            <a:spLocks noGrp="1"/>
          </p:cNvSpPr>
          <p:nvPr>
            <p:ph type="subTitle" idx="20"/>
          </p:nvPr>
        </p:nvSpPr>
        <p:spPr>
          <a:xfrm>
            <a:off x="3306300" y="3626415"/>
            <a:ext cx="2531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lt2"/>
                </a:solidFill>
                <a:latin typeface="Lexend Deca SemiBold"/>
                <a:ea typeface="Lexend Deca SemiBold"/>
                <a:cs typeface="Lexend Deca SemiBold"/>
                <a:sym typeface="Lexend Deca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2" name="Google Shape;122;p13"/>
          <p:cNvSpPr txBox="1">
            <a:spLocks noGrp="1"/>
          </p:cNvSpPr>
          <p:nvPr>
            <p:ph type="subTitle" idx="21"/>
          </p:nvPr>
        </p:nvSpPr>
        <p:spPr>
          <a:xfrm>
            <a:off x="5816457" y="3626415"/>
            <a:ext cx="2531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lt2"/>
                </a:solidFill>
                <a:latin typeface="Lexend Deca SemiBold"/>
                <a:ea typeface="Lexend Deca SemiBold"/>
                <a:cs typeface="Lexend Deca SemiBold"/>
                <a:sym typeface="Lexend Deca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pic>
        <p:nvPicPr>
          <p:cNvPr id="123" name="Google Shape;123;p13"/>
          <p:cNvPicPr preferRelativeResize="0"/>
          <p:nvPr/>
        </p:nvPicPr>
        <p:blipFill>
          <a:blip r:embed="rId2">
            <a:alphaModFix/>
          </a:blip>
          <a:stretch>
            <a:fillRect/>
          </a:stretch>
        </p:blipFill>
        <p:spPr>
          <a:xfrm>
            <a:off x="7904830" y="3765250"/>
            <a:ext cx="1957732" cy="186362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4"/>
        <p:cNvGrpSpPr/>
        <p:nvPr/>
      </p:nvGrpSpPr>
      <p:grpSpPr>
        <a:xfrm>
          <a:off x="0" y="0"/>
          <a:ext cx="0" cy="0"/>
          <a:chOff x="0" y="0"/>
          <a:chExt cx="0" cy="0"/>
        </a:xfrm>
      </p:grpSpPr>
      <p:sp>
        <p:nvSpPr>
          <p:cNvPr id="125" name="Google Shape;125;p14"/>
          <p:cNvSpPr txBox="1">
            <a:spLocks noGrp="1"/>
          </p:cNvSpPr>
          <p:nvPr>
            <p:ph type="title"/>
          </p:nvPr>
        </p:nvSpPr>
        <p:spPr>
          <a:xfrm>
            <a:off x="1759725" y="3044150"/>
            <a:ext cx="56568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6" name="Google Shape;126;p14"/>
          <p:cNvSpPr txBox="1">
            <a:spLocks noGrp="1"/>
          </p:cNvSpPr>
          <p:nvPr>
            <p:ph type="subTitle" idx="1"/>
          </p:nvPr>
        </p:nvSpPr>
        <p:spPr>
          <a:xfrm>
            <a:off x="1759725" y="1420300"/>
            <a:ext cx="5656800" cy="146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pic>
        <p:nvPicPr>
          <p:cNvPr id="127" name="Google Shape;127;p14"/>
          <p:cNvPicPr preferRelativeResize="0"/>
          <p:nvPr/>
        </p:nvPicPr>
        <p:blipFill rotWithShape="1">
          <a:blip r:embed="rId2">
            <a:alphaModFix/>
          </a:blip>
          <a:srcRect t="89" b="99"/>
          <a:stretch/>
        </p:blipFill>
        <p:spPr>
          <a:xfrm>
            <a:off x="-860456" y="3186330"/>
            <a:ext cx="2609525" cy="2480688"/>
          </a:xfrm>
          <a:prstGeom prst="rect">
            <a:avLst/>
          </a:prstGeom>
          <a:noFill/>
          <a:ln>
            <a:noFill/>
          </a:ln>
        </p:spPr>
      </p:pic>
      <p:pic>
        <p:nvPicPr>
          <p:cNvPr id="128" name="Google Shape;128;p14"/>
          <p:cNvPicPr preferRelativeResize="0"/>
          <p:nvPr/>
        </p:nvPicPr>
        <p:blipFill rotWithShape="1">
          <a:blip r:embed="rId3">
            <a:alphaModFix/>
          </a:blip>
          <a:srcRect t="797" b="797"/>
          <a:stretch/>
        </p:blipFill>
        <p:spPr>
          <a:xfrm rot="8100032">
            <a:off x="-1517188" y="3555344"/>
            <a:ext cx="3092977" cy="2944265"/>
          </a:xfrm>
          <a:prstGeom prst="rect">
            <a:avLst/>
          </a:prstGeom>
          <a:noFill/>
          <a:ln>
            <a:noFill/>
          </a:ln>
        </p:spPr>
      </p:pic>
      <p:sp>
        <p:nvSpPr>
          <p:cNvPr id="129" name="Google Shape;129;p14"/>
          <p:cNvSpPr/>
          <p:nvPr/>
        </p:nvSpPr>
        <p:spPr>
          <a:xfrm>
            <a:off x="-501525" y="2847025"/>
            <a:ext cx="1164000" cy="1164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0" name="Google Shape;130;p14"/>
          <p:cNvPicPr preferRelativeResize="0"/>
          <p:nvPr/>
        </p:nvPicPr>
        <p:blipFill rotWithShape="1">
          <a:blip r:embed="rId4">
            <a:alphaModFix/>
          </a:blip>
          <a:srcRect t="109" b="109"/>
          <a:stretch/>
        </p:blipFill>
        <p:spPr>
          <a:xfrm rot="-5400000">
            <a:off x="7001213" y="3108962"/>
            <a:ext cx="3154850" cy="2999075"/>
          </a:xfrm>
          <a:prstGeom prst="rect">
            <a:avLst/>
          </a:prstGeom>
          <a:noFill/>
          <a:ln>
            <a:noFill/>
          </a:ln>
        </p:spPr>
      </p:pic>
      <p:sp>
        <p:nvSpPr>
          <p:cNvPr id="131" name="Google Shape;131;p14"/>
          <p:cNvSpPr/>
          <p:nvPr/>
        </p:nvSpPr>
        <p:spPr>
          <a:xfrm>
            <a:off x="6857050" y="3310700"/>
            <a:ext cx="1500600" cy="12978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2" name="Google Shape;132;p14"/>
          <p:cNvPicPr preferRelativeResize="0"/>
          <p:nvPr/>
        </p:nvPicPr>
        <p:blipFill rotWithShape="1">
          <a:blip r:embed="rId5">
            <a:alphaModFix/>
          </a:blip>
          <a:srcRect t="9" b="19"/>
          <a:stretch/>
        </p:blipFill>
        <p:spPr>
          <a:xfrm>
            <a:off x="6661702" y="-323317"/>
            <a:ext cx="2058596" cy="1959630"/>
          </a:xfrm>
          <a:prstGeom prst="rect">
            <a:avLst/>
          </a:prstGeom>
          <a:noFill/>
          <a:ln>
            <a:noFill/>
          </a:ln>
        </p:spPr>
      </p:pic>
      <p:pic>
        <p:nvPicPr>
          <p:cNvPr id="133" name="Google Shape;133;p14"/>
          <p:cNvPicPr preferRelativeResize="0"/>
          <p:nvPr/>
        </p:nvPicPr>
        <p:blipFill rotWithShape="1">
          <a:blip r:embed="rId6">
            <a:alphaModFix/>
          </a:blip>
          <a:srcRect t="39" b="49"/>
          <a:stretch/>
        </p:blipFill>
        <p:spPr>
          <a:xfrm>
            <a:off x="7482283" y="74208"/>
            <a:ext cx="2058596" cy="1959630"/>
          </a:xfrm>
          <a:prstGeom prst="rect">
            <a:avLst/>
          </a:prstGeom>
          <a:noFill/>
          <a:ln>
            <a:noFill/>
          </a:ln>
        </p:spPr>
      </p:pic>
      <p:pic>
        <p:nvPicPr>
          <p:cNvPr id="134" name="Google Shape;134;p14"/>
          <p:cNvPicPr preferRelativeResize="0"/>
          <p:nvPr/>
        </p:nvPicPr>
        <p:blipFill rotWithShape="1">
          <a:blip r:embed="rId7">
            <a:alphaModFix/>
          </a:blip>
          <a:srcRect b="10"/>
          <a:stretch/>
        </p:blipFill>
        <p:spPr>
          <a:xfrm>
            <a:off x="-840823" y="-241799"/>
            <a:ext cx="2141650" cy="2038690"/>
          </a:xfrm>
          <a:prstGeom prst="rect">
            <a:avLst/>
          </a:prstGeom>
          <a:noFill/>
          <a:ln>
            <a:noFill/>
          </a:ln>
        </p:spPr>
      </p:pic>
      <p:sp>
        <p:nvSpPr>
          <p:cNvPr id="135" name="Google Shape;135;p14"/>
          <p:cNvSpPr/>
          <p:nvPr/>
        </p:nvSpPr>
        <p:spPr>
          <a:xfrm>
            <a:off x="830347" y="-140075"/>
            <a:ext cx="1164000" cy="119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Lexend Deca SemiBold"/>
              <a:buNone/>
              <a:defRPr sz="3500">
                <a:solidFill>
                  <a:schemeClr val="dk1"/>
                </a:solidFill>
                <a:latin typeface="Lexend Deca SemiBold"/>
                <a:ea typeface="Lexend Deca SemiBold"/>
                <a:cs typeface="Lexend Deca SemiBold"/>
                <a:sym typeface="Lexend Deca SemiBold"/>
              </a:defRPr>
            </a:lvl1pPr>
            <a:lvl2pPr lvl="1" rtl="0">
              <a:spcBef>
                <a:spcPts val="0"/>
              </a:spcBef>
              <a:spcAft>
                <a:spcPts val="0"/>
              </a:spcAft>
              <a:buClr>
                <a:schemeClr val="dk1"/>
              </a:buClr>
              <a:buSzPts val="3500"/>
              <a:buFont typeface="Lexend Deca SemiBold"/>
              <a:buNone/>
              <a:defRPr sz="3500">
                <a:solidFill>
                  <a:schemeClr val="dk1"/>
                </a:solidFill>
                <a:latin typeface="Lexend Deca SemiBold"/>
                <a:ea typeface="Lexend Deca SemiBold"/>
                <a:cs typeface="Lexend Deca SemiBold"/>
                <a:sym typeface="Lexend Deca SemiBold"/>
              </a:defRPr>
            </a:lvl2pPr>
            <a:lvl3pPr lvl="2" rtl="0">
              <a:spcBef>
                <a:spcPts val="0"/>
              </a:spcBef>
              <a:spcAft>
                <a:spcPts val="0"/>
              </a:spcAft>
              <a:buClr>
                <a:schemeClr val="dk1"/>
              </a:buClr>
              <a:buSzPts val="3500"/>
              <a:buFont typeface="Lexend Deca SemiBold"/>
              <a:buNone/>
              <a:defRPr sz="3500">
                <a:solidFill>
                  <a:schemeClr val="dk1"/>
                </a:solidFill>
                <a:latin typeface="Lexend Deca SemiBold"/>
                <a:ea typeface="Lexend Deca SemiBold"/>
                <a:cs typeface="Lexend Deca SemiBold"/>
                <a:sym typeface="Lexend Deca SemiBold"/>
              </a:defRPr>
            </a:lvl3pPr>
            <a:lvl4pPr lvl="3" rtl="0">
              <a:spcBef>
                <a:spcPts val="0"/>
              </a:spcBef>
              <a:spcAft>
                <a:spcPts val="0"/>
              </a:spcAft>
              <a:buClr>
                <a:schemeClr val="dk1"/>
              </a:buClr>
              <a:buSzPts val="3500"/>
              <a:buFont typeface="Lexend Deca SemiBold"/>
              <a:buNone/>
              <a:defRPr sz="3500">
                <a:solidFill>
                  <a:schemeClr val="dk1"/>
                </a:solidFill>
                <a:latin typeface="Lexend Deca SemiBold"/>
                <a:ea typeface="Lexend Deca SemiBold"/>
                <a:cs typeface="Lexend Deca SemiBold"/>
                <a:sym typeface="Lexend Deca SemiBold"/>
              </a:defRPr>
            </a:lvl4pPr>
            <a:lvl5pPr lvl="4" rtl="0">
              <a:spcBef>
                <a:spcPts val="0"/>
              </a:spcBef>
              <a:spcAft>
                <a:spcPts val="0"/>
              </a:spcAft>
              <a:buClr>
                <a:schemeClr val="dk1"/>
              </a:buClr>
              <a:buSzPts val="3500"/>
              <a:buFont typeface="Lexend Deca SemiBold"/>
              <a:buNone/>
              <a:defRPr sz="3500">
                <a:solidFill>
                  <a:schemeClr val="dk1"/>
                </a:solidFill>
                <a:latin typeface="Lexend Deca SemiBold"/>
                <a:ea typeface="Lexend Deca SemiBold"/>
                <a:cs typeface="Lexend Deca SemiBold"/>
                <a:sym typeface="Lexend Deca SemiBold"/>
              </a:defRPr>
            </a:lvl5pPr>
            <a:lvl6pPr lvl="5" rtl="0">
              <a:spcBef>
                <a:spcPts val="0"/>
              </a:spcBef>
              <a:spcAft>
                <a:spcPts val="0"/>
              </a:spcAft>
              <a:buClr>
                <a:schemeClr val="dk1"/>
              </a:buClr>
              <a:buSzPts val="3500"/>
              <a:buFont typeface="Lexend Deca SemiBold"/>
              <a:buNone/>
              <a:defRPr sz="3500">
                <a:solidFill>
                  <a:schemeClr val="dk1"/>
                </a:solidFill>
                <a:latin typeface="Lexend Deca SemiBold"/>
                <a:ea typeface="Lexend Deca SemiBold"/>
                <a:cs typeface="Lexend Deca SemiBold"/>
                <a:sym typeface="Lexend Deca SemiBold"/>
              </a:defRPr>
            </a:lvl6pPr>
            <a:lvl7pPr lvl="6" rtl="0">
              <a:spcBef>
                <a:spcPts val="0"/>
              </a:spcBef>
              <a:spcAft>
                <a:spcPts val="0"/>
              </a:spcAft>
              <a:buClr>
                <a:schemeClr val="dk1"/>
              </a:buClr>
              <a:buSzPts val="3500"/>
              <a:buFont typeface="Lexend Deca SemiBold"/>
              <a:buNone/>
              <a:defRPr sz="3500">
                <a:solidFill>
                  <a:schemeClr val="dk1"/>
                </a:solidFill>
                <a:latin typeface="Lexend Deca SemiBold"/>
                <a:ea typeface="Lexend Deca SemiBold"/>
                <a:cs typeface="Lexend Deca SemiBold"/>
                <a:sym typeface="Lexend Deca SemiBold"/>
              </a:defRPr>
            </a:lvl7pPr>
            <a:lvl8pPr lvl="7" rtl="0">
              <a:spcBef>
                <a:spcPts val="0"/>
              </a:spcBef>
              <a:spcAft>
                <a:spcPts val="0"/>
              </a:spcAft>
              <a:buClr>
                <a:schemeClr val="dk1"/>
              </a:buClr>
              <a:buSzPts val="3500"/>
              <a:buFont typeface="Lexend Deca SemiBold"/>
              <a:buNone/>
              <a:defRPr sz="3500">
                <a:solidFill>
                  <a:schemeClr val="dk1"/>
                </a:solidFill>
                <a:latin typeface="Lexend Deca SemiBold"/>
                <a:ea typeface="Lexend Deca SemiBold"/>
                <a:cs typeface="Lexend Deca SemiBold"/>
                <a:sym typeface="Lexend Deca SemiBold"/>
              </a:defRPr>
            </a:lvl8pPr>
            <a:lvl9pPr lvl="8" rtl="0">
              <a:spcBef>
                <a:spcPts val="0"/>
              </a:spcBef>
              <a:spcAft>
                <a:spcPts val="0"/>
              </a:spcAft>
              <a:buClr>
                <a:schemeClr val="dk1"/>
              </a:buClr>
              <a:buSzPts val="3500"/>
              <a:buFont typeface="Lexend Deca SemiBold"/>
              <a:buNone/>
              <a:defRPr sz="3500">
                <a:solidFill>
                  <a:schemeClr val="dk1"/>
                </a:solidFill>
                <a:latin typeface="Lexend Deca SemiBold"/>
                <a:ea typeface="Lexend Deca SemiBold"/>
                <a:cs typeface="Lexend Deca SemiBold"/>
                <a:sym typeface="Lexend Deca Semi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8" r:id="rId7"/>
    <p:sldLayoutId id="2147483659" r:id="rId8"/>
    <p:sldLayoutId id="2147483660" r:id="rId9"/>
    <p:sldLayoutId id="2147483661" r:id="rId10"/>
    <p:sldLayoutId id="2147483668" r:id="rId11"/>
    <p:sldLayoutId id="214748366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0.xml"/><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datasets/harriken/emoji-sentiment?select=ijstable.csv"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hyperlink" Target="https://www.kaggle.com/datasets/saurabhshahane/twitter-sentiment-dataset"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7"/>
          <p:cNvSpPr txBox="1">
            <a:spLocks noGrp="1"/>
          </p:cNvSpPr>
          <p:nvPr>
            <p:ph type="ctrTitle"/>
          </p:nvPr>
        </p:nvSpPr>
        <p:spPr>
          <a:xfrm>
            <a:off x="1347300" y="1909740"/>
            <a:ext cx="6449400" cy="174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solidFill>
                  <a:schemeClr val="dk2"/>
                </a:solidFill>
              </a:rPr>
              <a:t>EMOJI P</a:t>
            </a:r>
            <a:r>
              <a:rPr lang="en" sz="4400" dirty="0">
                <a:solidFill>
                  <a:schemeClr val="bg2"/>
                </a:solidFill>
              </a:rPr>
              <a:t>R</a:t>
            </a:r>
            <a:r>
              <a:rPr lang="en" sz="4400" dirty="0">
                <a:solidFill>
                  <a:schemeClr val="dk2"/>
                </a:solidFill>
              </a:rPr>
              <a:t>EDICTION </a:t>
            </a:r>
            <a:r>
              <a:rPr lang="en" sz="4400" dirty="0">
                <a:solidFill>
                  <a:schemeClr val="accent2"/>
                </a:solidFill>
              </a:rPr>
              <a:t>TROUGH SENTIMENT ANALYSIS</a:t>
            </a:r>
            <a:endParaRPr sz="4400" dirty="0"/>
          </a:p>
        </p:txBody>
      </p:sp>
      <p:sp>
        <p:nvSpPr>
          <p:cNvPr id="265" name="Google Shape;265;p27"/>
          <p:cNvSpPr txBox="1">
            <a:spLocks noGrp="1"/>
          </p:cNvSpPr>
          <p:nvPr>
            <p:ph type="subTitle" idx="1"/>
          </p:nvPr>
        </p:nvSpPr>
        <p:spPr>
          <a:xfrm>
            <a:off x="2437500" y="3654240"/>
            <a:ext cx="4269000" cy="4095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it-IT" b="1" dirty="0">
                <a:solidFill>
                  <a:srgbClr val="5F6368"/>
                </a:solidFill>
                <a:latin typeface="+mn-lt"/>
              </a:rPr>
              <a:t>Università di Pisa</a:t>
            </a:r>
          </a:p>
          <a:p>
            <a:pPr marL="0" lvl="0" indent="0" algn="ctr" rtl="0">
              <a:spcBef>
                <a:spcPts val="0"/>
              </a:spcBef>
              <a:spcAft>
                <a:spcPts val="0"/>
              </a:spcAft>
              <a:buNone/>
            </a:pPr>
            <a:endParaRPr lang="it-IT" b="1" dirty="0">
              <a:solidFill>
                <a:srgbClr val="5F6368"/>
              </a:solidFill>
              <a:latin typeface="+mn-lt"/>
            </a:endParaRPr>
          </a:p>
          <a:p>
            <a:pPr marL="0" lvl="0" indent="0" algn="ctr" rtl="0">
              <a:spcBef>
                <a:spcPts val="0"/>
              </a:spcBef>
              <a:spcAft>
                <a:spcPts val="0"/>
              </a:spcAft>
              <a:buNone/>
            </a:pPr>
            <a:r>
              <a:rPr lang="it-IT" b="1" dirty="0">
                <a:solidFill>
                  <a:srgbClr val="5F6368"/>
                </a:solidFill>
                <a:latin typeface="+mn-lt"/>
              </a:rPr>
              <a:t>Studente: Marcuccetti Gabriele</a:t>
            </a:r>
            <a:endParaRPr dirty="0"/>
          </a:p>
        </p:txBody>
      </p:sp>
      <p:sp>
        <p:nvSpPr>
          <p:cNvPr id="2" name="CasellaDiTesto 1">
            <a:extLst>
              <a:ext uri="{FF2B5EF4-FFF2-40B4-BE49-F238E27FC236}">
                <a16:creationId xmlns:a16="http://schemas.microsoft.com/office/drawing/2014/main" id="{4A1DA1CE-F3E8-CEB5-BB21-97CAAF73A030}"/>
              </a:ext>
            </a:extLst>
          </p:cNvPr>
          <p:cNvSpPr txBox="1"/>
          <p:nvPr/>
        </p:nvSpPr>
        <p:spPr>
          <a:xfrm>
            <a:off x="1545223" y="298826"/>
            <a:ext cx="5582264" cy="1169551"/>
          </a:xfrm>
          <a:prstGeom prst="rect">
            <a:avLst/>
          </a:prstGeom>
          <a:noFill/>
        </p:spPr>
        <p:txBody>
          <a:bodyPr wrap="square" rtlCol="0">
            <a:spAutoFit/>
          </a:bodyPr>
          <a:lstStyle/>
          <a:p>
            <a:pPr algn="ctr"/>
            <a:r>
              <a:rPr lang="en-US" i="1" dirty="0">
                <a:solidFill>
                  <a:schemeClr val="bg2"/>
                </a:solidFill>
              </a:rPr>
              <a:t>Master’s degree in Artificial Intelligence</a:t>
            </a:r>
          </a:p>
          <a:p>
            <a:pPr algn="ctr"/>
            <a:r>
              <a:rPr lang="en-US" i="1" dirty="0">
                <a:solidFill>
                  <a:schemeClr val="bg2"/>
                </a:solidFill>
              </a:rPr>
              <a:t> and Data Engineering</a:t>
            </a:r>
          </a:p>
          <a:p>
            <a:pPr algn="ctr"/>
            <a:endParaRPr lang="en-US" i="1" dirty="0">
              <a:solidFill>
                <a:schemeClr val="bg2"/>
              </a:solidFill>
            </a:endParaRPr>
          </a:p>
          <a:p>
            <a:pPr algn="ctr"/>
            <a:r>
              <a:rPr lang="en-US" dirty="0">
                <a:solidFill>
                  <a:schemeClr val="tx1"/>
                </a:solidFill>
              </a:rPr>
              <a:t>Data Mining and Machine Learning</a:t>
            </a:r>
            <a:br>
              <a:rPr lang="en-US" i="1" dirty="0">
                <a:solidFill>
                  <a:schemeClr val="bg2"/>
                </a:solidFill>
              </a:rPr>
            </a:br>
            <a:endParaRPr lang="it-IT" dirty="0">
              <a:solidFill>
                <a:schemeClr val="bg2"/>
              </a:solidFill>
            </a:endParaRPr>
          </a:p>
        </p:txBody>
      </p:sp>
      <p:pic>
        <p:nvPicPr>
          <p:cNvPr id="1036" name="Picture 12" descr="Stazione Meteo del Dipartimento di Ingegneria dell'Informazione">
            <a:extLst>
              <a:ext uri="{FF2B5EF4-FFF2-40B4-BE49-F238E27FC236}">
                <a16:creationId xmlns:a16="http://schemas.microsoft.com/office/drawing/2014/main" id="{CF88CA6F-B261-D3B3-6397-B28733468E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6429" y="4625455"/>
            <a:ext cx="2131142" cy="4384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1" name="Google Shape;441;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solidFill>
                  <a:schemeClr val="dk2"/>
                </a:solidFill>
              </a:rPr>
              <a:t>MOST REPRESENTATIVE </a:t>
            </a:r>
            <a:r>
              <a:rPr lang="it-IT" dirty="0"/>
              <a:t>EMOJI</a:t>
            </a:r>
          </a:p>
        </p:txBody>
      </p:sp>
      <p:grpSp>
        <p:nvGrpSpPr>
          <p:cNvPr id="459" name="Google Shape;459;p40"/>
          <p:cNvGrpSpPr/>
          <p:nvPr/>
        </p:nvGrpSpPr>
        <p:grpSpPr>
          <a:xfrm>
            <a:off x="2455203" y="1464653"/>
            <a:ext cx="651610" cy="867287"/>
            <a:chOff x="6255238" y="2412249"/>
            <a:chExt cx="271244" cy="360994"/>
          </a:xfrm>
        </p:grpSpPr>
        <p:sp>
          <p:nvSpPr>
            <p:cNvPr id="460" name="Google Shape;460;p4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magine 2" descr="Immagine che contiene testo, schermo&#10;&#10;Descrizione generata automaticamente">
            <a:extLst>
              <a:ext uri="{FF2B5EF4-FFF2-40B4-BE49-F238E27FC236}">
                <a16:creationId xmlns:a16="http://schemas.microsoft.com/office/drawing/2014/main" id="{443DAF98-4253-BA19-4581-0B78C76D3945}"/>
              </a:ext>
            </a:extLst>
          </p:cNvPr>
          <p:cNvPicPr>
            <a:picLocks noChangeAspect="1"/>
          </p:cNvPicPr>
          <p:nvPr/>
        </p:nvPicPr>
        <p:blipFill>
          <a:blip r:embed="rId3"/>
          <a:stretch>
            <a:fillRect/>
          </a:stretch>
        </p:blipFill>
        <p:spPr>
          <a:xfrm>
            <a:off x="319950" y="2374789"/>
            <a:ext cx="3208298" cy="495343"/>
          </a:xfrm>
          <a:prstGeom prst="rect">
            <a:avLst/>
          </a:prstGeom>
        </p:spPr>
      </p:pic>
      <p:sp>
        <p:nvSpPr>
          <p:cNvPr id="5" name="CasellaDiTesto 4">
            <a:extLst>
              <a:ext uri="{FF2B5EF4-FFF2-40B4-BE49-F238E27FC236}">
                <a16:creationId xmlns:a16="http://schemas.microsoft.com/office/drawing/2014/main" id="{E399BF8D-7556-7754-DA4B-831A669DB075}"/>
              </a:ext>
            </a:extLst>
          </p:cNvPr>
          <p:cNvSpPr txBox="1"/>
          <p:nvPr/>
        </p:nvSpPr>
        <p:spPr>
          <a:xfrm>
            <a:off x="3964782" y="1929962"/>
            <a:ext cx="3786187" cy="1384995"/>
          </a:xfrm>
          <a:prstGeom prst="rect">
            <a:avLst/>
          </a:prstGeom>
          <a:noFill/>
        </p:spPr>
        <p:txBody>
          <a:bodyPr wrap="square" rtlCol="0">
            <a:spAutoFit/>
          </a:bodyPr>
          <a:lstStyle/>
          <a:p>
            <a:r>
              <a:rPr lang="en-US" dirty="0">
                <a:solidFill>
                  <a:schemeClr val="tx1"/>
                </a:solidFill>
              </a:rPr>
              <a:t>For each category, the 7 most representative emojis were obtained: to do this, in the dataset containing the 700 emojis with their relative polarity, the 7 emojis with the highest value corresponding to that class were taken,  for each class.</a:t>
            </a:r>
            <a:endParaRPr lang="it-IT" dirty="0">
              <a:solidFill>
                <a:schemeClr val="tx1"/>
              </a:solidFill>
            </a:endParaRPr>
          </a:p>
        </p:txBody>
      </p:sp>
    </p:spTree>
    <p:extLst>
      <p:ext uri="{BB962C8B-B14F-4D97-AF65-F5344CB8AC3E}">
        <p14:creationId xmlns:p14="http://schemas.microsoft.com/office/powerpoint/2010/main" val="2352426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idx="2"/>
          </p:nvPr>
        </p:nvSpPr>
        <p:spPr>
          <a:xfrm>
            <a:off x="3946075" y="1035225"/>
            <a:ext cx="1251900" cy="114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08" name="Google Shape;308;p30"/>
          <p:cNvSpPr txBox="1">
            <a:spLocks noGrp="1"/>
          </p:cNvSpPr>
          <p:nvPr>
            <p:ph type="title"/>
          </p:nvPr>
        </p:nvSpPr>
        <p:spPr>
          <a:xfrm>
            <a:off x="1476824" y="2484425"/>
            <a:ext cx="6478455"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dk2"/>
                </a:solidFill>
              </a:rPr>
              <a:t>PREPROCESSING</a:t>
            </a:r>
            <a:endParaRPr sz="5400" dirty="0"/>
          </a:p>
        </p:txBody>
      </p:sp>
    </p:spTree>
    <p:extLst>
      <p:ext uri="{BB962C8B-B14F-4D97-AF65-F5344CB8AC3E}">
        <p14:creationId xmlns:p14="http://schemas.microsoft.com/office/powerpoint/2010/main" val="2221879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cxnSp>
        <p:nvCxnSpPr>
          <p:cNvPr id="336" name="Google Shape;336;p35"/>
          <p:cNvCxnSpPr>
            <a:cxnSpLocks/>
            <a:endCxn id="9" idx="2"/>
          </p:cNvCxnSpPr>
          <p:nvPr/>
        </p:nvCxnSpPr>
        <p:spPr>
          <a:xfrm flipH="1" flipV="1">
            <a:off x="2141574" y="2255457"/>
            <a:ext cx="1" cy="700685"/>
          </a:xfrm>
          <a:prstGeom prst="straightConnector1">
            <a:avLst/>
          </a:prstGeom>
          <a:noFill/>
          <a:ln w="9525" cap="flat" cmpd="sng">
            <a:solidFill>
              <a:schemeClr val="lt2"/>
            </a:solidFill>
            <a:prstDash val="solid"/>
            <a:round/>
            <a:headEnd type="none" w="med" len="med"/>
            <a:tailEnd type="none" w="med" len="med"/>
          </a:ln>
        </p:spPr>
      </p:cxnSp>
      <p:cxnSp>
        <p:nvCxnSpPr>
          <p:cNvPr id="344" name="Google Shape;344;p35"/>
          <p:cNvCxnSpPr>
            <a:cxnSpLocks/>
            <a:stCxn id="345" idx="3"/>
            <a:endCxn id="339" idx="1"/>
          </p:cNvCxnSpPr>
          <p:nvPr/>
        </p:nvCxnSpPr>
        <p:spPr>
          <a:xfrm>
            <a:off x="2899988" y="3406650"/>
            <a:ext cx="269178" cy="0"/>
          </a:xfrm>
          <a:prstGeom prst="straightConnector1">
            <a:avLst/>
          </a:prstGeom>
          <a:noFill/>
          <a:ln w="9525" cap="flat" cmpd="sng">
            <a:solidFill>
              <a:schemeClr val="lt2"/>
            </a:solidFill>
            <a:prstDash val="solid"/>
            <a:round/>
            <a:headEnd type="none" w="med" len="med"/>
            <a:tailEnd type="none" w="med" len="med"/>
          </a:ln>
        </p:spPr>
      </p:cxnSp>
      <p:cxnSp>
        <p:nvCxnSpPr>
          <p:cNvPr id="346" name="Google Shape;346;p35"/>
          <p:cNvCxnSpPr>
            <a:cxnSpLocks/>
            <a:stCxn id="339" idx="3"/>
            <a:endCxn id="342" idx="1"/>
          </p:cNvCxnSpPr>
          <p:nvPr/>
        </p:nvCxnSpPr>
        <p:spPr>
          <a:xfrm>
            <a:off x="4979430" y="3406650"/>
            <a:ext cx="272783" cy="0"/>
          </a:xfrm>
          <a:prstGeom prst="straightConnector1">
            <a:avLst/>
          </a:prstGeom>
          <a:noFill/>
          <a:ln w="9525" cap="flat" cmpd="sng">
            <a:solidFill>
              <a:schemeClr val="lt2"/>
            </a:solidFill>
            <a:prstDash val="solid"/>
            <a:round/>
            <a:headEnd type="none" w="med" len="med"/>
            <a:tailEnd type="none" w="med" len="med"/>
          </a:ln>
        </p:spPr>
      </p:cxnSp>
      <p:sp>
        <p:nvSpPr>
          <p:cNvPr id="347" name="Google Shape;347;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MAIN</a:t>
            </a:r>
            <a:r>
              <a:rPr lang="en" dirty="0"/>
              <a:t> STEPS</a:t>
            </a:r>
            <a:endParaRPr dirty="0"/>
          </a:p>
        </p:txBody>
      </p:sp>
      <p:sp>
        <p:nvSpPr>
          <p:cNvPr id="345" name="Google Shape;345;p35"/>
          <p:cNvSpPr/>
          <p:nvPr/>
        </p:nvSpPr>
        <p:spPr>
          <a:xfrm>
            <a:off x="961925" y="2945400"/>
            <a:ext cx="1938063"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Alata"/>
                <a:ea typeface="Alata"/>
                <a:cs typeface="Alata"/>
                <a:sym typeface="Alata"/>
              </a:rPr>
              <a:t>PREPROCESSING</a:t>
            </a:r>
            <a:endParaRPr sz="1800" b="1" dirty="0">
              <a:solidFill>
                <a:schemeClr val="lt1"/>
              </a:solidFill>
              <a:latin typeface="Alata"/>
              <a:ea typeface="Alata"/>
              <a:cs typeface="Alata"/>
              <a:sym typeface="Alata"/>
            </a:endParaRPr>
          </a:p>
        </p:txBody>
      </p:sp>
      <p:sp>
        <p:nvSpPr>
          <p:cNvPr id="339" name="Google Shape;339;p35"/>
          <p:cNvSpPr/>
          <p:nvPr/>
        </p:nvSpPr>
        <p:spPr>
          <a:xfrm>
            <a:off x="3169166" y="2945400"/>
            <a:ext cx="1810264"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IT" sz="1800" b="1" dirty="0">
                <a:solidFill>
                  <a:schemeClr val="lt1"/>
                </a:solidFill>
                <a:latin typeface="Alata"/>
                <a:ea typeface="Alata"/>
                <a:cs typeface="Alata"/>
                <a:sym typeface="Alata"/>
              </a:rPr>
              <a:t>TOKENIZATION</a:t>
            </a:r>
          </a:p>
        </p:txBody>
      </p:sp>
      <p:sp>
        <p:nvSpPr>
          <p:cNvPr id="342" name="Google Shape;342;p35"/>
          <p:cNvSpPr/>
          <p:nvPr/>
        </p:nvSpPr>
        <p:spPr>
          <a:xfrm>
            <a:off x="5252213" y="2945400"/>
            <a:ext cx="1251825"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Alata"/>
                <a:ea typeface="Alata"/>
                <a:cs typeface="Alata"/>
                <a:sym typeface="Alata"/>
              </a:rPr>
              <a:t>REMOVE STOP WORDS</a:t>
            </a:r>
            <a:endParaRPr sz="1800" b="1" dirty="0">
              <a:solidFill>
                <a:schemeClr val="lt1"/>
              </a:solidFill>
              <a:latin typeface="Alata"/>
              <a:ea typeface="Alata"/>
              <a:cs typeface="Alata"/>
              <a:sym typeface="Alata"/>
            </a:endParaRPr>
          </a:p>
        </p:txBody>
      </p:sp>
      <p:sp>
        <p:nvSpPr>
          <p:cNvPr id="348" name="Google Shape;348;p35"/>
          <p:cNvSpPr txBox="1"/>
          <p:nvPr/>
        </p:nvSpPr>
        <p:spPr>
          <a:xfrm flipH="1">
            <a:off x="961925" y="1581900"/>
            <a:ext cx="2139600" cy="502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lt2"/>
                </a:solidFill>
                <a:latin typeface="Lexend Deca SemiBold"/>
                <a:ea typeface="Lexend Deca SemiBold"/>
                <a:cs typeface="Lexend Deca SemiBold"/>
                <a:sym typeface="Lexend Deca SemiBold"/>
              </a:rPr>
              <a:t>TRAINING DATA</a:t>
            </a:r>
            <a:endParaRPr sz="1800" dirty="0">
              <a:solidFill>
                <a:schemeClr val="lt2"/>
              </a:solidFill>
              <a:latin typeface="Lexend Deca SemiBold"/>
              <a:ea typeface="Lexend Deca SemiBold"/>
              <a:cs typeface="Lexend Deca SemiBold"/>
              <a:sym typeface="Lexend Deca SemiBold"/>
            </a:endParaRPr>
          </a:p>
        </p:txBody>
      </p:sp>
      <p:sp>
        <p:nvSpPr>
          <p:cNvPr id="337" name="Google Shape;337;p35"/>
          <p:cNvSpPr txBox="1"/>
          <p:nvPr/>
        </p:nvSpPr>
        <p:spPr>
          <a:xfrm flipH="1">
            <a:off x="1185228" y="1662370"/>
            <a:ext cx="2143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dk1"/>
              </a:solidFill>
              <a:latin typeface="DM Sans"/>
              <a:ea typeface="DM Sans"/>
              <a:cs typeface="DM Sans"/>
              <a:sym typeface="DM Sans"/>
            </a:endParaRPr>
          </a:p>
        </p:txBody>
      </p:sp>
      <p:sp>
        <p:nvSpPr>
          <p:cNvPr id="7" name="CasellaDiTesto 6">
            <a:extLst>
              <a:ext uri="{FF2B5EF4-FFF2-40B4-BE49-F238E27FC236}">
                <a16:creationId xmlns:a16="http://schemas.microsoft.com/office/drawing/2014/main" id="{DCC643B2-F387-CEC7-79E4-5E212AF30DE5}"/>
              </a:ext>
            </a:extLst>
          </p:cNvPr>
          <p:cNvSpPr txBox="1"/>
          <p:nvPr/>
        </p:nvSpPr>
        <p:spPr>
          <a:xfrm>
            <a:off x="779879" y="4195776"/>
            <a:ext cx="3294419" cy="954107"/>
          </a:xfrm>
          <a:prstGeom prst="rect">
            <a:avLst/>
          </a:prstGeom>
          <a:noFill/>
        </p:spPr>
        <p:txBody>
          <a:bodyPr wrap="square">
            <a:spAutoFit/>
          </a:bodyPr>
          <a:lstStyle/>
          <a:p>
            <a:r>
              <a:rPr lang="en-US" dirty="0">
                <a:solidFill>
                  <a:schemeClr val="tx1"/>
                </a:solidFill>
              </a:rPr>
              <a:t>Remove all </a:t>
            </a:r>
            <a:r>
              <a:rPr lang="en-US">
                <a:solidFill>
                  <a:schemeClr val="tx1"/>
                </a:solidFill>
              </a:rPr>
              <a:t>the @mentions</a:t>
            </a:r>
            <a:r>
              <a:rPr lang="en-US" dirty="0">
                <a:solidFill>
                  <a:schemeClr val="tx1"/>
                </a:solidFill>
              </a:rPr>
              <a:t>, hashtag, re-tweet, hyperlinks, special characters, punctuations, multiple spaces and more consecutive letters.</a:t>
            </a:r>
          </a:p>
        </p:txBody>
      </p:sp>
      <p:sp>
        <p:nvSpPr>
          <p:cNvPr id="8" name="Parentesi graffa aperta 7">
            <a:extLst>
              <a:ext uri="{FF2B5EF4-FFF2-40B4-BE49-F238E27FC236}">
                <a16:creationId xmlns:a16="http://schemas.microsoft.com/office/drawing/2014/main" id="{5800922E-8268-C052-B9CE-8228B4739772}"/>
              </a:ext>
            </a:extLst>
          </p:cNvPr>
          <p:cNvSpPr/>
          <p:nvPr/>
        </p:nvSpPr>
        <p:spPr>
          <a:xfrm rot="5400000">
            <a:off x="2016577" y="2883925"/>
            <a:ext cx="257199" cy="236650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9" name="Rettangolo con angoli arrotondati 8">
            <a:extLst>
              <a:ext uri="{FF2B5EF4-FFF2-40B4-BE49-F238E27FC236}">
                <a16:creationId xmlns:a16="http://schemas.microsoft.com/office/drawing/2014/main" id="{0532FB60-E7B0-163A-07D1-65C2AA617E13}"/>
              </a:ext>
            </a:extLst>
          </p:cNvPr>
          <p:cNvSpPr/>
          <p:nvPr/>
        </p:nvSpPr>
        <p:spPr>
          <a:xfrm>
            <a:off x="837362" y="1419303"/>
            <a:ext cx="2608424" cy="83615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4" name="Google Shape;346;p35">
            <a:extLst>
              <a:ext uri="{FF2B5EF4-FFF2-40B4-BE49-F238E27FC236}">
                <a16:creationId xmlns:a16="http://schemas.microsoft.com/office/drawing/2014/main" id="{E1031A53-0D09-AA61-0440-2C3E76E19139}"/>
              </a:ext>
            </a:extLst>
          </p:cNvPr>
          <p:cNvCxnSpPr>
            <a:cxnSpLocks/>
            <a:endCxn id="35" idx="1"/>
          </p:cNvCxnSpPr>
          <p:nvPr/>
        </p:nvCxnSpPr>
        <p:spPr>
          <a:xfrm>
            <a:off x="6504038" y="3406650"/>
            <a:ext cx="272783" cy="0"/>
          </a:xfrm>
          <a:prstGeom prst="straightConnector1">
            <a:avLst/>
          </a:prstGeom>
          <a:noFill/>
          <a:ln w="9525" cap="flat" cmpd="sng">
            <a:solidFill>
              <a:schemeClr val="lt2"/>
            </a:solidFill>
            <a:prstDash val="solid"/>
            <a:round/>
            <a:headEnd type="none" w="med" len="med"/>
            <a:tailEnd type="none" w="med" len="med"/>
          </a:ln>
        </p:spPr>
      </p:cxnSp>
      <p:sp>
        <p:nvSpPr>
          <p:cNvPr id="35" name="Google Shape;342;p35">
            <a:extLst>
              <a:ext uri="{FF2B5EF4-FFF2-40B4-BE49-F238E27FC236}">
                <a16:creationId xmlns:a16="http://schemas.microsoft.com/office/drawing/2014/main" id="{8A0E68E1-5A1F-666A-6068-DAA1F4E111F1}"/>
              </a:ext>
            </a:extLst>
          </p:cNvPr>
          <p:cNvSpPr/>
          <p:nvPr/>
        </p:nvSpPr>
        <p:spPr>
          <a:xfrm>
            <a:off x="6776821" y="2945400"/>
            <a:ext cx="1405254"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Alata"/>
                <a:ea typeface="Alata"/>
                <a:cs typeface="Alata"/>
                <a:sym typeface="Alata"/>
              </a:rPr>
              <a:t>STEMMING</a:t>
            </a:r>
            <a:endParaRPr sz="1800" b="1" dirty="0">
              <a:solidFill>
                <a:schemeClr val="lt1"/>
              </a:solidFill>
              <a:latin typeface="Alata"/>
              <a:ea typeface="Alata"/>
              <a:cs typeface="Alata"/>
              <a:sym typeface="Alata"/>
            </a:endParaRPr>
          </a:p>
        </p:txBody>
      </p:sp>
      <p:cxnSp>
        <p:nvCxnSpPr>
          <p:cNvPr id="38" name="Google Shape;336;p35">
            <a:extLst>
              <a:ext uri="{FF2B5EF4-FFF2-40B4-BE49-F238E27FC236}">
                <a16:creationId xmlns:a16="http://schemas.microsoft.com/office/drawing/2014/main" id="{D0448DA3-8BF2-F6D3-DBAC-317E2FF90725}"/>
              </a:ext>
            </a:extLst>
          </p:cNvPr>
          <p:cNvCxnSpPr>
            <a:cxnSpLocks/>
            <a:endCxn id="41" idx="2"/>
          </p:cNvCxnSpPr>
          <p:nvPr/>
        </p:nvCxnSpPr>
        <p:spPr>
          <a:xfrm flipV="1">
            <a:off x="7197812" y="2266244"/>
            <a:ext cx="0" cy="679156"/>
          </a:xfrm>
          <a:prstGeom prst="straightConnector1">
            <a:avLst/>
          </a:prstGeom>
          <a:noFill/>
          <a:ln w="9525" cap="flat" cmpd="sng">
            <a:solidFill>
              <a:schemeClr val="lt2"/>
            </a:solidFill>
            <a:prstDash val="solid"/>
            <a:round/>
            <a:headEnd type="none" w="med" len="med"/>
            <a:tailEnd type="none" w="med" len="med"/>
          </a:ln>
        </p:spPr>
      </p:cxnSp>
      <p:sp>
        <p:nvSpPr>
          <p:cNvPr id="39" name="Google Shape;348;p35">
            <a:extLst>
              <a:ext uri="{FF2B5EF4-FFF2-40B4-BE49-F238E27FC236}">
                <a16:creationId xmlns:a16="http://schemas.microsoft.com/office/drawing/2014/main" id="{3B18CB02-70C0-9571-D21B-3BA39584FC18}"/>
              </a:ext>
            </a:extLst>
          </p:cNvPr>
          <p:cNvSpPr txBox="1"/>
          <p:nvPr/>
        </p:nvSpPr>
        <p:spPr>
          <a:xfrm flipH="1">
            <a:off x="6018165" y="1651779"/>
            <a:ext cx="2483859" cy="502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lt2"/>
                </a:solidFill>
                <a:latin typeface="Lexend Deca SemiBold"/>
                <a:ea typeface="Lexend Deca SemiBold"/>
                <a:cs typeface="Lexend Deca SemiBold"/>
                <a:sym typeface="Lexend Deca SemiBold"/>
              </a:rPr>
              <a:t>TF-IDF TRANSFORMATION</a:t>
            </a:r>
            <a:endParaRPr sz="1800" dirty="0">
              <a:solidFill>
                <a:schemeClr val="lt2"/>
              </a:solidFill>
              <a:latin typeface="Lexend Deca SemiBold"/>
              <a:ea typeface="Lexend Deca SemiBold"/>
              <a:cs typeface="Lexend Deca SemiBold"/>
              <a:sym typeface="Lexend Deca SemiBold"/>
            </a:endParaRPr>
          </a:p>
        </p:txBody>
      </p:sp>
      <p:sp>
        <p:nvSpPr>
          <p:cNvPr id="41" name="Rettangolo con angoli arrotondati 40">
            <a:extLst>
              <a:ext uri="{FF2B5EF4-FFF2-40B4-BE49-F238E27FC236}">
                <a16:creationId xmlns:a16="http://schemas.microsoft.com/office/drawing/2014/main" id="{D66B1A02-50D6-593A-25D2-92989871EAC2}"/>
              </a:ext>
            </a:extLst>
          </p:cNvPr>
          <p:cNvSpPr/>
          <p:nvPr/>
        </p:nvSpPr>
        <p:spPr>
          <a:xfrm>
            <a:off x="5893600" y="1430090"/>
            <a:ext cx="2608424" cy="83615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idx="2"/>
          </p:nvPr>
        </p:nvSpPr>
        <p:spPr>
          <a:xfrm>
            <a:off x="3946075" y="1035225"/>
            <a:ext cx="1251900" cy="114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08" name="Google Shape;308;p30"/>
          <p:cNvSpPr txBox="1">
            <a:spLocks noGrp="1"/>
          </p:cNvSpPr>
          <p:nvPr>
            <p:ph type="title"/>
          </p:nvPr>
        </p:nvSpPr>
        <p:spPr>
          <a:xfrm>
            <a:off x="1476824" y="2484425"/>
            <a:ext cx="6478455"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dk2"/>
                </a:solidFill>
              </a:rPr>
              <a:t>CLASSIFICATION AND RESULTS</a:t>
            </a:r>
            <a:endParaRPr sz="5400" dirty="0"/>
          </a:p>
        </p:txBody>
      </p:sp>
    </p:spTree>
    <p:extLst>
      <p:ext uri="{BB962C8B-B14F-4D97-AF65-F5344CB8AC3E}">
        <p14:creationId xmlns:p14="http://schemas.microsoft.com/office/powerpoint/2010/main" val="2846139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9" name="Google Shape;419;p38"/>
          <p:cNvSpPr txBox="1">
            <a:spLocks noGrp="1"/>
          </p:cNvSpPr>
          <p:nvPr>
            <p:ph type="subTitle" idx="1"/>
          </p:nvPr>
        </p:nvSpPr>
        <p:spPr>
          <a:xfrm>
            <a:off x="1743600" y="3431980"/>
            <a:ext cx="5802572" cy="146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In this phase, the classifier is learned from the labelled training set. We trained different models and we tested them using the cross-validation procedure. Finally, the classifier that gave us better results (in terms of f-score and accuracy) was chosen as the final classifier to be adopted for the classification of tweets. </a:t>
            </a:r>
            <a:endParaRPr dirty="0"/>
          </a:p>
        </p:txBody>
      </p:sp>
      <p:sp>
        <p:nvSpPr>
          <p:cNvPr id="2" name="Google Shape;331;p34">
            <a:extLst>
              <a:ext uri="{FF2B5EF4-FFF2-40B4-BE49-F238E27FC236}">
                <a16:creationId xmlns:a16="http://schemas.microsoft.com/office/drawing/2014/main" id="{4EC9F12F-B745-3F1E-F78B-A6159E824CA3}"/>
              </a:ext>
            </a:extLst>
          </p:cNvPr>
          <p:cNvSpPr txBox="1">
            <a:spLocks noGrp="1"/>
          </p:cNvSpPr>
          <p:nvPr>
            <p:ph type="title"/>
          </p:nvPr>
        </p:nvSpPr>
        <p:spPr>
          <a:xfrm>
            <a:off x="1743600" y="520643"/>
            <a:ext cx="5802573" cy="90515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solidFill>
                  <a:schemeClr val="dk2"/>
                </a:solidFill>
              </a:rPr>
              <a:t>CLASSIFICATION</a:t>
            </a:r>
            <a:endParaRPr sz="32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9" name="Google Shape;419;p38"/>
          <p:cNvSpPr txBox="1">
            <a:spLocks noGrp="1"/>
          </p:cNvSpPr>
          <p:nvPr>
            <p:ph type="subTitle" idx="1"/>
          </p:nvPr>
        </p:nvSpPr>
        <p:spPr>
          <a:xfrm>
            <a:off x="1302136" y="2699856"/>
            <a:ext cx="6893174" cy="54845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tx1"/>
                </a:solidFill>
              </a:rPr>
              <a:t>We decided to test 7 different classifiers:</a:t>
            </a:r>
            <a:endParaRPr dirty="0">
              <a:solidFill>
                <a:schemeClr val="tx1"/>
              </a:solidFill>
            </a:endParaRPr>
          </a:p>
        </p:txBody>
      </p:sp>
      <p:sp>
        <p:nvSpPr>
          <p:cNvPr id="2" name="Google Shape;331;p34">
            <a:extLst>
              <a:ext uri="{FF2B5EF4-FFF2-40B4-BE49-F238E27FC236}">
                <a16:creationId xmlns:a16="http://schemas.microsoft.com/office/drawing/2014/main" id="{4EC9F12F-B745-3F1E-F78B-A6159E824CA3}"/>
              </a:ext>
            </a:extLst>
          </p:cNvPr>
          <p:cNvSpPr txBox="1">
            <a:spLocks noGrp="1"/>
          </p:cNvSpPr>
          <p:nvPr>
            <p:ph type="title"/>
          </p:nvPr>
        </p:nvSpPr>
        <p:spPr>
          <a:xfrm>
            <a:off x="1743600" y="558970"/>
            <a:ext cx="5802573" cy="8097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sz="3200" dirty="0">
                <a:solidFill>
                  <a:schemeClr val="dk2"/>
                </a:solidFill>
              </a:rPr>
              <a:t>CLASSIFICATION</a:t>
            </a:r>
            <a:br>
              <a:rPr lang="it-IT" sz="3200" dirty="0">
                <a:solidFill>
                  <a:schemeClr val="dk2"/>
                </a:solidFill>
              </a:rPr>
            </a:br>
            <a:r>
              <a:rPr lang="en-US" sz="1100" dirty="0"/>
              <a:t>The performances were evaluated with a 10-fold cross validation with a train test split of 80% and 20%.</a:t>
            </a:r>
            <a:endParaRPr lang="it-IT" sz="1100" dirty="0"/>
          </a:p>
        </p:txBody>
      </p:sp>
      <p:cxnSp>
        <p:nvCxnSpPr>
          <p:cNvPr id="3" name="Google Shape;336;p35">
            <a:extLst>
              <a:ext uri="{FF2B5EF4-FFF2-40B4-BE49-F238E27FC236}">
                <a16:creationId xmlns:a16="http://schemas.microsoft.com/office/drawing/2014/main" id="{DE3EB401-D75F-087A-38BD-C2D6E8EB46D9}"/>
              </a:ext>
            </a:extLst>
          </p:cNvPr>
          <p:cNvCxnSpPr>
            <a:cxnSpLocks/>
          </p:cNvCxnSpPr>
          <p:nvPr/>
        </p:nvCxnSpPr>
        <p:spPr>
          <a:xfrm flipH="1" flipV="1">
            <a:off x="2052394" y="2085569"/>
            <a:ext cx="289385" cy="698408"/>
          </a:xfrm>
          <a:prstGeom prst="straightConnector1">
            <a:avLst/>
          </a:prstGeom>
          <a:noFill/>
          <a:ln w="9525" cap="flat" cmpd="sng">
            <a:solidFill>
              <a:schemeClr val="lt2"/>
            </a:solidFill>
            <a:prstDash val="solid"/>
            <a:round/>
            <a:headEnd type="none" w="med" len="med"/>
            <a:tailEnd type="none" w="med" len="med"/>
          </a:ln>
        </p:spPr>
      </p:cxnSp>
      <p:cxnSp>
        <p:nvCxnSpPr>
          <p:cNvPr id="4" name="Google Shape;336;p35">
            <a:extLst>
              <a:ext uri="{FF2B5EF4-FFF2-40B4-BE49-F238E27FC236}">
                <a16:creationId xmlns:a16="http://schemas.microsoft.com/office/drawing/2014/main" id="{CFBA2211-B38F-1BCA-4986-C5A37D52C8A8}"/>
              </a:ext>
            </a:extLst>
          </p:cNvPr>
          <p:cNvCxnSpPr>
            <a:cxnSpLocks/>
          </p:cNvCxnSpPr>
          <p:nvPr/>
        </p:nvCxnSpPr>
        <p:spPr>
          <a:xfrm flipH="1" flipV="1">
            <a:off x="3774159" y="1959866"/>
            <a:ext cx="1" cy="700685"/>
          </a:xfrm>
          <a:prstGeom prst="straightConnector1">
            <a:avLst/>
          </a:prstGeom>
          <a:noFill/>
          <a:ln w="9525" cap="flat" cmpd="sng">
            <a:solidFill>
              <a:schemeClr val="lt2"/>
            </a:solidFill>
            <a:prstDash val="solid"/>
            <a:round/>
            <a:headEnd type="none" w="med" len="med"/>
            <a:tailEnd type="none" w="med" len="med"/>
          </a:ln>
        </p:spPr>
      </p:cxnSp>
      <p:cxnSp>
        <p:nvCxnSpPr>
          <p:cNvPr id="5" name="Google Shape;336;p35">
            <a:extLst>
              <a:ext uri="{FF2B5EF4-FFF2-40B4-BE49-F238E27FC236}">
                <a16:creationId xmlns:a16="http://schemas.microsoft.com/office/drawing/2014/main" id="{8A1F234D-ECA7-18A7-83E1-C253E607A0F7}"/>
              </a:ext>
            </a:extLst>
          </p:cNvPr>
          <p:cNvCxnSpPr>
            <a:cxnSpLocks/>
          </p:cNvCxnSpPr>
          <p:nvPr/>
        </p:nvCxnSpPr>
        <p:spPr>
          <a:xfrm flipH="1" flipV="1">
            <a:off x="5645856" y="1979971"/>
            <a:ext cx="1" cy="700685"/>
          </a:xfrm>
          <a:prstGeom prst="straightConnector1">
            <a:avLst/>
          </a:prstGeom>
          <a:noFill/>
          <a:ln w="9525" cap="flat" cmpd="sng">
            <a:solidFill>
              <a:schemeClr val="lt2"/>
            </a:solidFill>
            <a:prstDash val="solid"/>
            <a:round/>
            <a:headEnd type="none" w="med" len="med"/>
            <a:tailEnd type="none" w="med" len="med"/>
          </a:ln>
        </p:spPr>
      </p:cxnSp>
      <p:cxnSp>
        <p:nvCxnSpPr>
          <p:cNvPr id="6" name="Google Shape;336;p35">
            <a:extLst>
              <a:ext uri="{FF2B5EF4-FFF2-40B4-BE49-F238E27FC236}">
                <a16:creationId xmlns:a16="http://schemas.microsoft.com/office/drawing/2014/main" id="{41A4BB78-FC51-B66B-8891-6D3823DA479C}"/>
              </a:ext>
            </a:extLst>
          </p:cNvPr>
          <p:cNvCxnSpPr>
            <a:cxnSpLocks/>
          </p:cNvCxnSpPr>
          <p:nvPr/>
        </p:nvCxnSpPr>
        <p:spPr>
          <a:xfrm flipV="1">
            <a:off x="6473545" y="2202576"/>
            <a:ext cx="618061" cy="504780"/>
          </a:xfrm>
          <a:prstGeom prst="straightConnector1">
            <a:avLst/>
          </a:prstGeom>
          <a:noFill/>
          <a:ln w="9525" cap="flat" cmpd="sng">
            <a:solidFill>
              <a:schemeClr val="lt2"/>
            </a:solidFill>
            <a:prstDash val="solid"/>
            <a:round/>
            <a:headEnd type="none" w="med" len="med"/>
            <a:tailEnd type="none" w="med" len="med"/>
          </a:ln>
        </p:spPr>
      </p:cxnSp>
      <p:cxnSp>
        <p:nvCxnSpPr>
          <p:cNvPr id="7" name="Google Shape;336;p35">
            <a:extLst>
              <a:ext uri="{FF2B5EF4-FFF2-40B4-BE49-F238E27FC236}">
                <a16:creationId xmlns:a16="http://schemas.microsoft.com/office/drawing/2014/main" id="{9661A6BD-6ACB-A44E-AA3D-9519FF58468D}"/>
              </a:ext>
            </a:extLst>
          </p:cNvPr>
          <p:cNvCxnSpPr>
            <a:cxnSpLocks/>
          </p:cNvCxnSpPr>
          <p:nvPr/>
        </p:nvCxnSpPr>
        <p:spPr>
          <a:xfrm flipH="1" flipV="1">
            <a:off x="5493774" y="3287612"/>
            <a:ext cx="299597" cy="689014"/>
          </a:xfrm>
          <a:prstGeom prst="straightConnector1">
            <a:avLst/>
          </a:prstGeom>
          <a:noFill/>
          <a:ln w="9525" cap="flat" cmpd="sng">
            <a:solidFill>
              <a:schemeClr val="lt2"/>
            </a:solidFill>
            <a:prstDash val="solid"/>
            <a:round/>
            <a:headEnd type="none" w="med" len="med"/>
            <a:tailEnd type="none" w="med" len="med"/>
          </a:ln>
        </p:spPr>
      </p:cxnSp>
      <p:cxnSp>
        <p:nvCxnSpPr>
          <p:cNvPr id="8" name="Google Shape;336;p35">
            <a:extLst>
              <a:ext uri="{FF2B5EF4-FFF2-40B4-BE49-F238E27FC236}">
                <a16:creationId xmlns:a16="http://schemas.microsoft.com/office/drawing/2014/main" id="{00DC2867-E8CA-2896-C105-FF34F8D5EBE0}"/>
              </a:ext>
            </a:extLst>
          </p:cNvPr>
          <p:cNvCxnSpPr>
            <a:cxnSpLocks/>
          </p:cNvCxnSpPr>
          <p:nvPr/>
        </p:nvCxnSpPr>
        <p:spPr>
          <a:xfrm flipV="1">
            <a:off x="3391431" y="3241114"/>
            <a:ext cx="374754" cy="679596"/>
          </a:xfrm>
          <a:prstGeom prst="straightConnector1">
            <a:avLst/>
          </a:prstGeom>
          <a:noFill/>
          <a:ln w="9525" cap="flat" cmpd="sng">
            <a:solidFill>
              <a:schemeClr val="lt2"/>
            </a:solidFill>
            <a:prstDash val="solid"/>
            <a:round/>
            <a:headEnd type="none" w="med" len="med"/>
            <a:tailEnd type="none" w="med" len="med"/>
          </a:ln>
        </p:spPr>
      </p:cxnSp>
      <p:cxnSp>
        <p:nvCxnSpPr>
          <p:cNvPr id="9" name="Google Shape;336;p35">
            <a:extLst>
              <a:ext uri="{FF2B5EF4-FFF2-40B4-BE49-F238E27FC236}">
                <a16:creationId xmlns:a16="http://schemas.microsoft.com/office/drawing/2014/main" id="{32DA0A90-5230-D5ED-95B7-72E5ADB31239}"/>
              </a:ext>
            </a:extLst>
          </p:cNvPr>
          <p:cNvCxnSpPr>
            <a:cxnSpLocks/>
          </p:cNvCxnSpPr>
          <p:nvPr/>
        </p:nvCxnSpPr>
        <p:spPr>
          <a:xfrm flipV="1">
            <a:off x="4572000" y="3260942"/>
            <a:ext cx="0" cy="1261420"/>
          </a:xfrm>
          <a:prstGeom prst="straightConnector1">
            <a:avLst/>
          </a:prstGeom>
          <a:noFill/>
          <a:ln w="9525" cap="flat" cmpd="sng">
            <a:solidFill>
              <a:schemeClr val="lt2"/>
            </a:solidFill>
            <a:prstDash val="solid"/>
            <a:round/>
            <a:headEnd type="none" w="med" len="med"/>
            <a:tailEnd type="none" w="med" len="med"/>
          </a:ln>
        </p:spPr>
      </p:cxnSp>
      <p:sp>
        <p:nvSpPr>
          <p:cNvPr id="11" name="CasellaDiTesto 10">
            <a:extLst>
              <a:ext uri="{FF2B5EF4-FFF2-40B4-BE49-F238E27FC236}">
                <a16:creationId xmlns:a16="http://schemas.microsoft.com/office/drawing/2014/main" id="{5B53691F-B046-9E6E-87DD-65DCB1CEB150}"/>
              </a:ext>
            </a:extLst>
          </p:cNvPr>
          <p:cNvSpPr txBox="1"/>
          <p:nvPr/>
        </p:nvSpPr>
        <p:spPr>
          <a:xfrm>
            <a:off x="5309757" y="3938958"/>
            <a:ext cx="6097904" cy="307777"/>
          </a:xfrm>
          <a:prstGeom prst="rect">
            <a:avLst/>
          </a:prstGeom>
          <a:noFill/>
        </p:spPr>
        <p:txBody>
          <a:bodyPr wrap="square">
            <a:spAutoFit/>
          </a:bodyPr>
          <a:lstStyle/>
          <a:p>
            <a:r>
              <a:rPr lang="it-IT" dirty="0" err="1">
                <a:solidFill>
                  <a:schemeClr val="tx1"/>
                </a:solidFill>
              </a:rPr>
              <a:t>Multinomial</a:t>
            </a:r>
            <a:r>
              <a:rPr lang="it-IT" dirty="0">
                <a:solidFill>
                  <a:schemeClr val="tx1"/>
                </a:solidFill>
              </a:rPr>
              <a:t> </a:t>
            </a:r>
            <a:r>
              <a:rPr lang="it-IT" dirty="0" err="1">
                <a:solidFill>
                  <a:schemeClr val="tx1"/>
                </a:solidFill>
              </a:rPr>
              <a:t>classifier</a:t>
            </a:r>
            <a:endParaRPr lang="it-IT" dirty="0">
              <a:solidFill>
                <a:schemeClr val="tx1"/>
              </a:solidFill>
            </a:endParaRPr>
          </a:p>
        </p:txBody>
      </p:sp>
      <p:sp>
        <p:nvSpPr>
          <p:cNvPr id="13" name="CasellaDiTesto 12">
            <a:extLst>
              <a:ext uri="{FF2B5EF4-FFF2-40B4-BE49-F238E27FC236}">
                <a16:creationId xmlns:a16="http://schemas.microsoft.com/office/drawing/2014/main" id="{7822AD98-B0D5-A782-E5C4-3C421887A43E}"/>
              </a:ext>
            </a:extLst>
          </p:cNvPr>
          <p:cNvSpPr txBox="1"/>
          <p:nvPr/>
        </p:nvSpPr>
        <p:spPr>
          <a:xfrm>
            <a:off x="3766185" y="4522362"/>
            <a:ext cx="6617970" cy="307777"/>
          </a:xfrm>
          <a:prstGeom prst="rect">
            <a:avLst/>
          </a:prstGeom>
          <a:noFill/>
        </p:spPr>
        <p:txBody>
          <a:bodyPr wrap="square">
            <a:spAutoFit/>
          </a:bodyPr>
          <a:lstStyle/>
          <a:p>
            <a:r>
              <a:rPr lang="it-IT" dirty="0">
                <a:solidFill>
                  <a:schemeClr val="tx1"/>
                </a:solidFill>
              </a:rPr>
              <a:t>Bernoulli </a:t>
            </a:r>
            <a:r>
              <a:rPr lang="it-IT" dirty="0" err="1">
                <a:solidFill>
                  <a:schemeClr val="tx1"/>
                </a:solidFill>
              </a:rPr>
              <a:t>classifier</a:t>
            </a:r>
            <a:endParaRPr lang="it-IT" dirty="0">
              <a:solidFill>
                <a:schemeClr val="tx1"/>
              </a:solidFill>
            </a:endParaRPr>
          </a:p>
        </p:txBody>
      </p:sp>
      <p:sp>
        <p:nvSpPr>
          <p:cNvPr id="16" name="CasellaDiTesto 15">
            <a:extLst>
              <a:ext uri="{FF2B5EF4-FFF2-40B4-BE49-F238E27FC236}">
                <a16:creationId xmlns:a16="http://schemas.microsoft.com/office/drawing/2014/main" id="{EDAE3F35-D7FF-4E39-0F88-AB96476C5695}"/>
              </a:ext>
            </a:extLst>
          </p:cNvPr>
          <p:cNvSpPr txBox="1"/>
          <p:nvPr/>
        </p:nvSpPr>
        <p:spPr>
          <a:xfrm>
            <a:off x="1743600" y="3934606"/>
            <a:ext cx="2760342" cy="307777"/>
          </a:xfrm>
          <a:prstGeom prst="rect">
            <a:avLst/>
          </a:prstGeom>
          <a:noFill/>
        </p:spPr>
        <p:txBody>
          <a:bodyPr wrap="square">
            <a:spAutoFit/>
          </a:bodyPr>
          <a:lstStyle/>
          <a:p>
            <a:r>
              <a:rPr lang="it-IT" dirty="0">
                <a:solidFill>
                  <a:schemeClr val="tx1"/>
                </a:solidFill>
              </a:rPr>
              <a:t>Linear support </a:t>
            </a:r>
            <a:r>
              <a:rPr lang="it-IT" dirty="0" err="1">
                <a:solidFill>
                  <a:schemeClr val="tx1"/>
                </a:solidFill>
              </a:rPr>
              <a:t>vector</a:t>
            </a:r>
            <a:r>
              <a:rPr lang="it-IT" dirty="0">
                <a:solidFill>
                  <a:schemeClr val="tx1"/>
                </a:solidFill>
              </a:rPr>
              <a:t> </a:t>
            </a:r>
            <a:r>
              <a:rPr lang="it-IT" dirty="0" err="1">
                <a:solidFill>
                  <a:schemeClr val="tx1"/>
                </a:solidFill>
              </a:rPr>
              <a:t>classifier</a:t>
            </a:r>
            <a:endParaRPr lang="it-IT" dirty="0">
              <a:solidFill>
                <a:schemeClr val="tx1"/>
              </a:solidFill>
            </a:endParaRPr>
          </a:p>
        </p:txBody>
      </p:sp>
      <p:sp>
        <p:nvSpPr>
          <p:cNvPr id="20" name="CasellaDiTesto 19">
            <a:extLst>
              <a:ext uri="{FF2B5EF4-FFF2-40B4-BE49-F238E27FC236}">
                <a16:creationId xmlns:a16="http://schemas.microsoft.com/office/drawing/2014/main" id="{FD904ED3-2665-1F0A-BF63-0416E76B013B}"/>
              </a:ext>
            </a:extLst>
          </p:cNvPr>
          <p:cNvSpPr txBox="1"/>
          <p:nvPr/>
        </p:nvSpPr>
        <p:spPr>
          <a:xfrm>
            <a:off x="928203" y="1726148"/>
            <a:ext cx="2236352" cy="307776"/>
          </a:xfrm>
          <a:prstGeom prst="rect">
            <a:avLst/>
          </a:prstGeom>
          <a:noFill/>
        </p:spPr>
        <p:txBody>
          <a:bodyPr wrap="square">
            <a:spAutoFit/>
          </a:bodyPr>
          <a:lstStyle/>
          <a:p>
            <a:r>
              <a:rPr lang="it-IT" dirty="0">
                <a:solidFill>
                  <a:schemeClr val="tx1"/>
                </a:solidFill>
              </a:rPr>
              <a:t>Random </a:t>
            </a:r>
            <a:r>
              <a:rPr lang="it-IT" dirty="0" err="1">
                <a:solidFill>
                  <a:schemeClr val="tx1"/>
                </a:solidFill>
              </a:rPr>
              <a:t>forest</a:t>
            </a:r>
            <a:r>
              <a:rPr lang="it-IT" dirty="0">
                <a:solidFill>
                  <a:schemeClr val="tx1"/>
                </a:solidFill>
              </a:rPr>
              <a:t> </a:t>
            </a:r>
            <a:r>
              <a:rPr lang="it-IT" dirty="0" err="1">
                <a:solidFill>
                  <a:schemeClr val="tx1"/>
                </a:solidFill>
              </a:rPr>
              <a:t>classifier</a:t>
            </a:r>
            <a:endParaRPr lang="it-IT" dirty="0">
              <a:solidFill>
                <a:schemeClr val="tx1"/>
              </a:solidFill>
            </a:endParaRPr>
          </a:p>
        </p:txBody>
      </p:sp>
      <p:sp>
        <p:nvSpPr>
          <p:cNvPr id="22" name="CasellaDiTesto 21">
            <a:extLst>
              <a:ext uri="{FF2B5EF4-FFF2-40B4-BE49-F238E27FC236}">
                <a16:creationId xmlns:a16="http://schemas.microsoft.com/office/drawing/2014/main" id="{1C62D52F-4975-A2D3-5AC6-A36B8E0CA12B}"/>
              </a:ext>
            </a:extLst>
          </p:cNvPr>
          <p:cNvSpPr txBox="1"/>
          <p:nvPr/>
        </p:nvSpPr>
        <p:spPr>
          <a:xfrm>
            <a:off x="3164559" y="1578385"/>
            <a:ext cx="6617970" cy="307777"/>
          </a:xfrm>
          <a:prstGeom prst="rect">
            <a:avLst/>
          </a:prstGeom>
          <a:noFill/>
        </p:spPr>
        <p:txBody>
          <a:bodyPr wrap="square">
            <a:spAutoFit/>
          </a:bodyPr>
          <a:lstStyle/>
          <a:p>
            <a:r>
              <a:rPr lang="it-IT" dirty="0">
                <a:solidFill>
                  <a:schemeClr val="tx1"/>
                </a:solidFill>
              </a:rPr>
              <a:t>K-NN </a:t>
            </a:r>
            <a:r>
              <a:rPr lang="it-IT" dirty="0" err="1">
                <a:solidFill>
                  <a:schemeClr val="tx1"/>
                </a:solidFill>
              </a:rPr>
              <a:t>classifier</a:t>
            </a:r>
            <a:endParaRPr lang="it-IT" dirty="0">
              <a:solidFill>
                <a:schemeClr val="tx1"/>
              </a:solidFill>
            </a:endParaRPr>
          </a:p>
        </p:txBody>
      </p:sp>
      <p:sp>
        <p:nvSpPr>
          <p:cNvPr id="24" name="CasellaDiTesto 23">
            <a:extLst>
              <a:ext uri="{FF2B5EF4-FFF2-40B4-BE49-F238E27FC236}">
                <a16:creationId xmlns:a16="http://schemas.microsoft.com/office/drawing/2014/main" id="{07F38D63-67CA-226F-60A3-154963B8D87D}"/>
              </a:ext>
            </a:extLst>
          </p:cNvPr>
          <p:cNvSpPr txBox="1"/>
          <p:nvPr/>
        </p:nvSpPr>
        <p:spPr>
          <a:xfrm>
            <a:off x="5104482" y="1662594"/>
            <a:ext cx="1901544" cy="307777"/>
          </a:xfrm>
          <a:prstGeom prst="rect">
            <a:avLst/>
          </a:prstGeom>
          <a:noFill/>
        </p:spPr>
        <p:txBody>
          <a:bodyPr wrap="square">
            <a:spAutoFit/>
          </a:bodyPr>
          <a:lstStyle/>
          <a:p>
            <a:r>
              <a:rPr lang="it-IT">
                <a:solidFill>
                  <a:schemeClr val="tx1"/>
                </a:solidFill>
              </a:rPr>
              <a:t>Adaboost classifier</a:t>
            </a:r>
            <a:endParaRPr lang="it-IT" dirty="0">
              <a:solidFill>
                <a:schemeClr val="tx1"/>
              </a:solidFill>
            </a:endParaRPr>
          </a:p>
        </p:txBody>
      </p:sp>
      <p:sp>
        <p:nvSpPr>
          <p:cNvPr id="26" name="CasellaDiTesto 25">
            <a:extLst>
              <a:ext uri="{FF2B5EF4-FFF2-40B4-BE49-F238E27FC236}">
                <a16:creationId xmlns:a16="http://schemas.microsoft.com/office/drawing/2014/main" id="{BE9F457C-2FCA-A308-7719-00EC98AAC96C}"/>
              </a:ext>
            </a:extLst>
          </p:cNvPr>
          <p:cNvSpPr txBox="1"/>
          <p:nvPr/>
        </p:nvSpPr>
        <p:spPr>
          <a:xfrm>
            <a:off x="6921683" y="1788778"/>
            <a:ext cx="2045963" cy="309426"/>
          </a:xfrm>
          <a:prstGeom prst="rect">
            <a:avLst/>
          </a:prstGeom>
          <a:noFill/>
        </p:spPr>
        <p:txBody>
          <a:bodyPr wrap="square">
            <a:spAutoFit/>
          </a:bodyPr>
          <a:lstStyle/>
          <a:p>
            <a:r>
              <a:rPr lang="it-IT" dirty="0" err="1">
                <a:solidFill>
                  <a:schemeClr val="tx1"/>
                </a:solidFill>
              </a:rPr>
              <a:t>Decision</a:t>
            </a:r>
            <a:r>
              <a:rPr lang="it-IT" dirty="0">
                <a:solidFill>
                  <a:schemeClr val="tx1"/>
                </a:solidFill>
              </a:rPr>
              <a:t> </a:t>
            </a:r>
            <a:r>
              <a:rPr lang="it-IT" dirty="0" err="1">
                <a:solidFill>
                  <a:schemeClr val="tx1"/>
                </a:solidFill>
              </a:rPr>
              <a:t>tree</a:t>
            </a:r>
            <a:r>
              <a:rPr lang="it-IT" dirty="0">
                <a:solidFill>
                  <a:schemeClr val="tx1"/>
                </a:solidFill>
              </a:rPr>
              <a:t> </a:t>
            </a:r>
            <a:r>
              <a:rPr lang="it-IT" dirty="0" err="1">
                <a:solidFill>
                  <a:schemeClr val="tx1"/>
                </a:solidFill>
              </a:rPr>
              <a:t>classifier</a:t>
            </a:r>
            <a:endParaRPr lang="it-IT" dirty="0">
              <a:solidFill>
                <a:schemeClr val="tx1"/>
              </a:solidFill>
            </a:endParaRPr>
          </a:p>
        </p:txBody>
      </p:sp>
    </p:spTree>
    <p:extLst>
      <p:ext uri="{BB962C8B-B14F-4D97-AF65-F5344CB8AC3E}">
        <p14:creationId xmlns:p14="http://schemas.microsoft.com/office/powerpoint/2010/main" val="27382735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2" name="Google Shape;331;p34">
            <a:extLst>
              <a:ext uri="{FF2B5EF4-FFF2-40B4-BE49-F238E27FC236}">
                <a16:creationId xmlns:a16="http://schemas.microsoft.com/office/drawing/2014/main" id="{4EC9F12F-B745-3F1E-F78B-A6159E824CA3}"/>
              </a:ext>
            </a:extLst>
          </p:cNvPr>
          <p:cNvSpPr txBox="1">
            <a:spLocks noGrp="1"/>
          </p:cNvSpPr>
          <p:nvPr>
            <p:ph type="title"/>
          </p:nvPr>
        </p:nvSpPr>
        <p:spPr>
          <a:xfrm>
            <a:off x="1743600" y="520643"/>
            <a:ext cx="5802573" cy="90515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sz="3200" dirty="0">
                <a:solidFill>
                  <a:schemeClr val="dk2"/>
                </a:solidFill>
              </a:rPr>
              <a:t>CLASSIFICATION</a:t>
            </a:r>
            <a:endParaRPr lang="it-IT" sz="3200" dirty="0"/>
          </a:p>
        </p:txBody>
      </p:sp>
      <p:pic>
        <p:nvPicPr>
          <p:cNvPr id="15" name="Immagine 14" descr="Immagine che contiene tavolo&#10;&#10;Descrizione generata automaticamente">
            <a:extLst>
              <a:ext uri="{FF2B5EF4-FFF2-40B4-BE49-F238E27FC236}">
                <a16:creationId xmlns:a16="http://schemas.microsoft.com/office/drawing/2014/main" id="{099C5683-E91C-CA0A-5CAD-6C006104B7EC}"/>
              </a:ext>
            </a:extLst>
          </p:cNvPr>
          <p:cNvPicPr>
            <a:picLocks noChangeAspect="1"/>
          </p:cNvPicPr>
          <p:nvPr/>
        </p:nvPicPr>
        <p:blipFill rotWithShape="1">
          <a:blip r:embed="rId3"/>
          <a:srcRect l="746"/>
          <a:stretch/>
        </p:blipFill>
        <p:spPr>
          <a:xfrm>
            <a:off x="2145890" y="0"/>
            <a:ext cx="4680956" cy="5143500"/>
          </a:xfrm>
          <a:prstGeom prst="rect">
            <a:avLst/>
          </a:prstGeom>
        </p:spPr>
      </p:pic>
    </p:spTree>
    <p:extLst>
      <p:ext uri="{BB962C8B-B14F-4D97-AF65-F5344CB8AC3E}">
        <p14:creationId xmlns:p14="http://schemas.microsoft.com/office/powerpoint/2010/main" val="34402266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idx="2"/>
          </p:nvPr>
        </p:nvSpPr>
        <p:spPr>
          <a:xfrm>
            <a:off x="3946075" y="1035225"/>
            <a:ext cx="1251900" cy="114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08" name="Google Shape;308;p30"/>
          <p:cNvSpPr txBox="1">
            <a:spLocks noGrp="1"/>
          </p:cNvSpPr>
          <p:nvPr>
            <p:ph type="title"/>
          </p:nvPr>
        </p:nvSpPr>
        <p:spPr>
          <a:xfrm>
            <a:off x="1332772" y="2484425"/>
            <a:ext cx="6478455"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dk2"/>
                </a:solidFill>
              </a:rPr>
              <a:t>GUI</a:t>
            </a:r>
            <a:endParaRPr sz="5400" dirty="0"/>
          </a:p>
        </p:txBody>
      </p:sp>
    </p:spTree>
    <p:extLst>
      <p:ext uri="{BB962C8B-B14F-4D97-AF65-F5344CB8AC3E}">
        <p14:creationId xmlns:p14="http://schemas.microsoft.com/office/powerpoint/2010/main" val="18973348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9" name="Google Shape;419;p38"/>
          <p:cNvSpPr txBox="1">
            <a:spLocks noGrp="1"/>
          </p:cNvSpPr>
          <p:nvPr>
            <p:ph type="subTitle" idx="1"/>
          </p:nvPr>
        </p:nvSpPr>
        <p:spPr>
          <a:xfrm>
            <a:off x="1683750" y="2713843"/>
            <a:ext cx="5656800" cy="146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In this phase the </a:t>
            </a:r>
            <a:r>
              <a:rPr lang="en-US" sz="1800" dirty="0" err="1"/>
              <a:t>unlabelled</a:t>
            </a:r>
            <a:r>
              <a:rPr lang="en-US" sz="1800" dirty="0"/>
              <a:t> tweets are classified using the classifier trained in the supervised learning stage (the one that gives better results), after passing through the pre-processing phase and the text representation phase. The application looks like a window with two inputs and two buttons: a sentence is entered in the first input, the set of emoji associated with the sentence appears in the second; then there is a button to empty all the fields, and one to submit the sentence.</a:t>
            </a:r>
            <a:endParaRPr sz="1800" dirty="0"/>
          </a:p>
        </p:txBody>
      </p:sp>
      <p:sp>
        <p:nvSpPr>
          <p:cNvPr id="2" name="Google Shape;331;p34">
            <a:extLst>
              <a:ext uri="{FF2B5EF4-FFF2-40B4-BE49-F238E27FC236}">
                <a16:creationId xmlns:a16="http://schemas.microsoft.com/office/drawing/2014/main" id="{4EC9F12F-B745-3F1E-F78B-A6159E824CA3}"/>
              </a:ext>
            </a:extLst>
          </p:cNvPr>
          <p:cNvSpPr txBox="1">
            <a:spLocks noGrp="1"/>
          </p:cNvSpPr>
          <p:nvPr>
            <p:ph type="title"/>
          </p:nvPr>
        </p:nvSpPr>
        <p:spPr>
          <a:xfrm>
            <a:off x="1743600" y="520643"/>
            <a:ext cx="5802573" cy="90515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solidFill>
                  <a:schemeClr val="dk2"/>
                </a:solidFill>
              </a:rPr>
              <a:t>GUI</a:t>
            </a:r>
            <a:endParaRPr sz="3200" dirty="0"/>
          </a:p>
        </p:txBody>
      </p:sp>
    </p:spTree>
    <p:extLst>
      <p:ext uri="{BB962C8B-B14F-4D97-AF65-F5344CB8AC3E}">
        <p14:creationId xmlns:p14="http://schemas.microsoft.com/office/powerpoint/2010/main" val="3067164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6"/>
          <p:cNvSpPr/>
          <p:nvPr/>
        </p:nvSpPr>
        <p:spPr>
          <a:xfrm>
            <a:off x="3685950" y="2022475"/>
            <a:ext cx="1772100" cy="17721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3339550" y="1690150"/>
            <a:ext cx="828600" cy="828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36"/>
          <p:cNvGrpSpPr/>
          <p:nvPr/>
        </p:nvGrpSpPr>
        <p:grpSpPr>
          <a:xfrm>
            <a:off x="5185562" y="1862047"/>
            <a:ext cx="409075" cy="484805"/>
            <a:chOff x="3122257" y="1508594"/>
            <a:chExt cx="294850" cy="349434"/>
          </a:xfrm>
        </p:grpSpPr>
        <p:sp>
          <p:nvSpPr>
            <p:cNvPr id="370" name="Google Shape;370;p3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36"/>
          <p:cNvGrpSpPr/>
          <p:nvPr/>
        </p:nvGrpSpPr>
        <p:grpSpPr>
          <a:xfrm>
            <a:off x="5220744" y="3408454"/>
            <a:ext cx="338814" cy="527716"/>
            <a:chOff x="2722090" y="2890162"/>
            <a:chExt cx="238770" cy="371841"/>
          </a:xfrm>
        </p:grpSpPr>
        <p:sp>
          <p:nvSpPr>
            <p:cNvPr id="376" name="Google Shape;376;p3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36"/>
          <p:cNvGrpSpPr/>
          <p:nvPr/>
        </p:nvGrpSpPr>
        <p:grpSpPr>
          <a:xfrm>
            <a:off x="3530844" y="1869682"/>
            <a:ext cx="445914" cy="469690"/>
            <a:chOff x="870939" y="1975821"/>
            <a:chExt cx="332375" cy="350071"/>
          </a:xfrm>
        </p:grpSpPr>
        <p:sp>
          <p:nvSpPr>
            <p:cNvPr id="380" name="Google Shape;380;p3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384;p36"/>
          <p:cNvGrpSpPr/>
          <p:nvPr/>
        </p:nvGrpSpPr>
        <p:grpSpPr>
          <a:xfrm>
            <a:off x="3477485" y="3429655"/>
            <a:ext cx="552719" cy="484791"/>
            <a:chOff x="2179081" y="4285511"/>
            <a:chExt cx="397525" cy="348670"/>
          </a:xfrm>
        </p:grpSpPr>
        <p:sp>
          <p:nvSpPr>
            <p:cNvPr id="385" name="Google Shape;385;p3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magine 2">
            <a:extLst>
              <a:ext uri="{FF2B5EF4-FFF2-40B4-BE49-F238E27FC236}">
                <a16:creationId xmlns:a16="http://schemas.microsoft.com/office/drawing/2014/main" id="{7C5A618F-F03A-622B-2595-592892726DA5}"/>
              </a:ext>
            </a:extLst>
          </p:cNvPr>
          <p:cNvPicPr>
            <a:picLocks noChangeAspect="1"/>
          </p:cNvPicPr>
          <p:nvPr/>
        </p:nvPicPr>
        <p:blipFill>
          <a:blip r:embed="rId3"/>
          <a:stretch>
            <a:fillRect/>
          </a:stretch>
        </p:blipFill>
        <p:spPr>
          <a:xfrm>
            <a:off x="1264444" y="17851"/>
            <a:ext cx="2996659" cy="2593262"/>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1C61C8AA-68DA-DF51-0FA5-6B3417227960}"/>
              </a:ext>
            </a:extLst>
          </p:cNvPr>
          <p:cNvPicPr>
            <a:picLocks noChangeAspect="1"/>
          </p:cNvPicPr>
          <p:nvPr/>
        </p:nvPicPr>
        <p:blipFill>
          <a:blip r:embed="rId4"/>
          <a:stretch>
            <a:fillRect/>
          </a:stretch>
        </p:blipFill>
        <p:spPr>
          <a:xfrm>
            <a:off x="5185562" y="1314482"/>
            <a:ext cx="3095965" cy="2668593"/>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F4483E82-EFE6-DF25-DDD3-8B7E8A911665}"/>
              </a:ext>
            </a:extLst>
          </p:cNvPr>
          <p:cNvPicPr>
            <a:picLocks noChangeAspect="1"/>
          </p:cNvPicPr>
          <p:nvPr/>
        </p:nvPicPr>
        <p:blipFill>
          <a:blip r:embed="rId5"/>
          <a:stretch>
            <a:fillRect/>
          </a:stretch>
        </p:blipFill>
        <p:spPr>
          <a:xfrm>
            <a:off x="1264444" y="3052498"/>
            <a:ext cx="2996659" cy="258299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9"/>
          <p:cNvSpPr txBox="1">
            <a:spLocks noGrp="1"/>
          </p:cNvSpPr>
          <p:nvPr>
            <p:ph type="subTitle" idx="16"/>
          </p:nvPr>
        </p:nvSpPr>
        <p:spPr>
          <a:xfrm>
            <a:off x="796143" y="1820248"/>
            <a:ext cx="2531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281" name="Google Shape;281;p29"/>
          <p:cNvSpPr txBox="1">
            <a:spLocks noGrp="1"/>
          </p:cNvSpPr>
          <p:nvPr>
            <p:ph type="subTitle" idx="17"/>
          </p:nvPr>
        </p:nvSpPr>
        <p:spPr>
          <a:xfrm>
            <a:off x="3306300" y="1820248"/>
            <a:ext cx="2531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ABOUT DATASET</a:t>
            </a:r>
            <a:endParaRPr dirty="0"/>
          </a:p>
        </p:txBody>
      </p:sp>
      <p:sp>
        <p:nvSpPr>
          <p:cNvPr id="282" name="Google Shape;282;p29"/>
          <p:cNvSpPr txBox="1">
            <a:spLocks noGrp="1"/>
          </p:cNvSpPr>
          <p:nvPr>
            <p:ph type="subTitle" idx="18"/>
          </p:nvPr>
        </p:nvSpPr>
        <p:spPr>
          <a:xfrm>
            <a:off x="5816457" y="1820248"/>
            <a:ext cx="2531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PREPROCESSING</a:t>
            </a:r>
            <a:endParaRPr dirty="0"/>
          </a:p>
        </p:txBody>
      </p:sp>
      <p:sp>
        <p:nvSpPr>
          <p:cNvPr id="283" name="Google Shape;283;p29"/>
          <p:cNvSpPr txBox="1">
            <a:spLocks noGrp="1"/>
          </p:cNvSpPr>
          <p:nvPr>
            <p:ph type="subTitle" idx="19"/>
          </p:nvPr>
        </p:nvSpPr>
        <p:spPr>
          <a:xfrm>
            <a:off x="796143" y="3755140"/>
            <a:ext cx="2531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CLASSIFICATION AND RESULT</a:t>
            </a:r>
            <a:endParaRPr dirty="0"/>
          </a:p>
        </p:txBody>
      </p:sp>
      <p:sp>
        <p:nvSpPr>
          <p:cNvPr id="284" name="Google Shape;284;p29"/>
          <p:cNvSpPr txBox="1">
            <a:spLocks noGrp="1"/>
          </p:cNvSpPr>
          <p:nvPr>
            <p:ph type="subTitle" idx="20"/>
          </p:nvPr>
        </p:nvSpPr>
        <p:spPr>
          <a:xfrm>
            <a:off x="3306300" y="3626415"/>
            <a:ext cx="2531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GUI</a:t>
            </a:r>
            <a:endParaRPr dirty="0"/>
          </a:p>
        </p:txBody>
      </p:sp>
      <p:sp>
        <p:nvSpPr>
          <p:cNvPr id="285" name="Google Shape;285;p29"/>
          <p:cNvSpPr txBox="1">
            <a:spLocks noGrp="1"/>
          </p:cNvSpPr>
          <p:nvPr>
            <p:ph type="subTitle" idx="21"/>
          </p:nvPr>
        </p:nvSpPr>
        <p:spPr>
          <a:xfrm>
            <a:off x="5816457" y="3626415"/>
            <a:ext cx="2531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a:t>
            </a:r>
            <a:endParaRPr dirty="0"/>
          </a:p>
        </p:txBody>
      </p:sp>
      <p:sp>
        <p:nvSpPr>
          <p:cNvPr id="286" name="Google Shape;286;p29"/>
          <p:cNvSpPr txBox="1">
            <a:spLocks noGrp="1"/>
          </p:cNvSpPr>
          <p:nvPr>
            <p:ph type="title"/>
          </p:nvPr>
        </p:nvSpPr>
        <p:spPr>
          <a:xfrm>
            <a:off x="1738165" y="1283750"/>
            <a:ext cx="647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88" name="Google Shape;288;p29"/>
          <p:cNvSpPr txBox="1">
            <a:spLocks noGrp="1"/>
          </p:cNvSpPr>
          <p:nvPr>
            <p:ph type="title" idx="2"/>
          </p:nvPr>
        </p:nvSpPr>
        <p:spPr>
          <a:xfrm>
            <a:off x="4248322" y="1283750"/>
            <a:ext cx="647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90" name="Google Shape;290;p29"/>
          <p:cNvSpPr txBox="1">
            <a:spLocks noGrp="1"/>
          </p:cNvSpPr>
          <p:nvPr>
            <p:ph type="title" idx="4"/>
          </p:nvPr>
        </p:nvSpPr>
        <p:spPr>
          <a:xfrm>
            <a:off x="6758480" y="1283750"/>
            <a:ext cx="647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92" name="Google Shape;292;p29"/>
          <p:cNvSpPr txBox="1">
            <a:spLocks noGrp="1"/>
          </p:cNvSpPr>
          <p:nvPr>
            <p:ph type="title" idx="6"/>
          </p:nvPr>
        </p:nvSpPr>
        <p:spPr>
          <a:xfrm>
            <a:off x="1738165" y="3073142"/>
            <a:ext cx="647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94" name="Google Shape;294;p29"/>
          <p:cNvSpPr txBox="1">
            <a:spLocks noGrp="1"/>
          </p:cNvSpPr>
          <p:nvPr>
            <p:ph type="title" idx="8"/>
          </p:nvPr>
        </p:nvSpPr>
        <p:spPr>
          <a:xfrm>
            <a:off x="4248322" y="3073142"/>
            <a:ext cx="647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96" name="Google Shape;296;p29"/>
          <p:cNvSpPr txBox="1">
            <a:spLocks noGrp="1"/>
          </p:cNvSpPr>
          <p:nvPr>
            <p:ph type="title" idx="13"/>
          </p:nvPr>
        </p:nvSpPr>
        <p:spPr>
          <a:xfrm>
            <a:off x="6758480" y="3073142"/>
            <a:ext cx="647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98" name="Google Shape;298;p29"/>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PROJECT </a:t>
            </a:r>
            <a:r>
              <a:rPr lang="en" dirty="0"/>
              <a:t>OVERVIEW</a:t>
            </a:r>
            <a:endParaRPr dirty="0"/>
          </a:p>
        </p:txBody>
      </p:sp>
      <p:pic>
        <p:nvPicPr>
          <p:cNvPr id="299" name="Google Shape;299;p29"/>
          <p:cNvPicPr preferRelativeResize="0"/>
          <p:nvPr/>
        </p:nvPicPr>
        <p:blipFill>
          <a:blip r:embed="rId3">
            <a:alphaModFix/>
          </a:blip>
          <a:stretch>
            <a:fillRect/>
          </a:stretch>
        </p:blipFill>
        <p:spPr>
          <a:xfrm>
            <a:off x="-213650" y="228400"/>
            <a:ext cx="1272573" cy="1211392"/>
          </a:xfrm>
          <a:prstGeom prst="rect">
            <a:avLst/>
          </a:prstGeom>
          <a:noFill/>
          <a:ln>
            <a:noFill/>
          </a:ln>
        </p:spPr>
      </p:pic>
      <p:sp>
        <p:nvSpPr>
          <p:cNvPr id="300" name="Google Shape;300;p29"/>
          <p:cNvSpPr/>
          <p:nvPr/>
        </p:nvSpPr>
        <p:spPr>
          <a:xfrm>
            <a:off x="-828100" y="2924400"/>
            <a:ext cx="1206300" cy="10431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9"/>
          <p:cNvSpPr/>
          <p:nvPr/>
        </p:nvSpPr>
        <p:spPr>
          <a:xfrm>
            <a:off x="8649224" y="341550"/>
            <a:ext cx="864000" cy="888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idx="2"/>
          </p:nvPr>
        </p:nvSpPr>
        <p:spPr>
          <a:xfrm>
            <a:off x="3946075" y="1035225"/>
            <a:ext cx="1251900" cy="114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308" name="Google Shape;308;p30"/>
          <p:cNvSpPr txBox="1">
            <a:spLocks noGrp="1"/>
          </p:cNvSpPr>
          <p:nvPr>
            <p:ph type="title"/>
          </p:nvPr>
        </p:nvSpPr>
        <p:spPr>
          <a:xfrm>
            <a:off x="1332772" y="2484425"/>
            <a:ext cx="6478455"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dk2"/>
                </a:solidFill>
              </a:rPr>
              <a:t>CONCLUSION</a:t>
            </a:r>
            <a:endParaRPr sz="5400" dirty="0"/>
          </a:p>
        </p:txBody>
      </p:sp>
    </p:spTree>
    <p:extLst>
      <p:ext uri="{BB962C8B-B14F-4D97-AF65-F5344CB8AC3E}">
        <p14:creationId xmlns:p14="http://schemas.microsoft.com/office/powerpoint/2010/main" val="6730444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CONCLUSION</a:t>
            </a:r>
            <a:endParaRPr dirty="0"/>
          </a:p>
        </p:txBody>
      </p:sp>
      <p:sp>
        <p:nvSpPr>
          <p:cNvPr id="3" name="CasellaDiTesto 2">
            <a:extLst>
              <a:ext uri="{FF2B5EF4-FFF2-40B4-BE49-F238E27FC236}">
                <a16:creationId xmlns:a16="http://schemas.microsoft.com/office/drawing/2014/main" id="{0DF9939A-B79C-76CE-DB53-8970E2B4D60E}"/>
              </a:ext>
            </a:extLst>
          </p:cNvPr>
          <p:cNvSpPr txBox="1"/>
          <p:nvPr/>
        </p:nvSpPr>
        <p:spPr>
          <a:xfrm>
            <a:off x="1394460" y="1173182"/>
            <a:ext cx="6355079" cy="3970318"/>
          </a:xfrm>
          <a:prstGeom prst="rect">
            <a:avLst/>
          </a:prstGeom>
          <a:noFill/>
        </p:spPr>
        <p:txBody>
          <a:bodyPr wrap="square">
            <a:spAutoFit/>
          </a:bodyPr>
          <a:lstStyle/>
          <a:p>
            <a:r>
              <a:rPr lang="en-US" dirty="0">
                <a:solidFill>
                  <a:schemeClr val="tx1"/>
                </a:solidFill>
              </a:rPr>
              <a:t>In summary, we started from two datasets: from the first we extracted the emoji associated with a certain emotion, from the second we trained a model that associates a specific emoji with a tweet. The model that obtained the best results both from the point of view of the f-score and from that of the accuracy is the Support Vector Classifier, with these metrics close to 90%. Subsequently, an interface was created that allows a user to enter a sentence: the sentence is processed, given as input to the model, which returns the possible emoji associated with the sentence.</a:t>
            </a:r>
          </a:p>
          <a:p>
            <a:r>
              <a:rPr lang="en-US" dirty="0">
                <a:solidFill>
                  <a:schemeClr val="tx1"/>
                </a:solidFill>
              </a:rPr>
              <a:t>Possible improvements may concern the ability to output a single emoji and not a set of emojis. The first approach to this project concerned precisely this possibility, but without obtaining positive results. Furthermore, there is a paper (https://ieeexplore.ieee.org/abstract/document/9544680) in which this possibility is discussed. In the work in question we first try to create a classifier with the machine learning methods that we have seen in the course and we come to the conclusion that it is not really suitable for the purpose. For this, neural networks are used, with which it is possible to obtain positive results (accuracy around 90%). Therefore, it is probable that to obtain good results there is the need to resort to these tools.</a:t>
            </a:r>
            <a:endParaRPr lang="it-IT" dirty="0">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idx="2"/>
          </p:nvPr>
        </p:nvSpPr>
        <p:spPr>
          <a:xfrm>
            <a:off x="3946075" y="1035225"/>
            <a:ext cx="1251900" cy="114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08" name="Google Shape;308;p30"/>
          <p:cNvSpPr txBox="1">
            <a:spLocks noGrp="1"/>
          </p:cNvSpPr>
          <p:nvPr>
            <p:ph type="title"/>
          </p:nvPr>
        </p:nvSpPr>
        <p:spPr>
          <a:xfrm>
            <a:off x="1476825" y="2484425"/>
            <a:ext cx="6190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dk2"/>
                </a:solidFill>
              </a:rPr>
              <a:t>INTRODUCTION</a:t>
            </a:r>
            <a:r>
              <a:rPr lang="en" sz="5400" dirty="0"/>
              <a:t> </a:t>
            </a:r>
            <a:endParaRPr sz="5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1"/>
          <p:cNvSpPr txBox="1">
            <a:spLocks noGrp="1"/>
          </p:cNvSpPr>
          <p:nvPr>
            <p:ph type="title"/>
          </p:nvPr>
        </p:nvSpPr>
        <p:spPr>
          <a:xfrm>
            <a:off x="2036824" y="1449875"/>
            <a:ext cx="5128357"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solidFill>
                  <a:schemeClr val="dk2"/>
                </a:solidFill>
              </a:rPr>
              <a:t>INTRODUCTION</a:t>
            </a:r>
            <a:endParaRPr sz="4400" dirty="0"/>
          </a:p>
        </p:txBody>
      </p:sp>
      <p:sp>
        <p:nvSpPr>
          <p:cNvPr id="314" name="Google Shape;314;p31"/>
          <p:cNvSpPr txBox="1">
            <a:spLocks noGrp="1"/>
          </p:cNvSpPr>
          <p:nvPr>
            <p:ph type="subTitle" idx="1"/>
          </p:nvPr>
        </p:nvSpPr>
        <p:spPr>
          <a:xfrm>
            <a:off x="2036825" y="2374050"/>
            <a:ext cx="5070300" cy="148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err="1"/>
              <a:t>Emojis</a:t>
            </a:r>
            <a:r>
              <a:rPr lang="it-IT" dirty="0"/>
              <a:t> are </a:t>
            </a:r>
            <a:r>
              <a:rPr lang="it-IT" dirty="0" err="1"/>
              <a:t>among</a:t>
            </a:r>
            <a:r>
              <a:rPr lang="it-IT" dirty="0"/>
              <a:t> the </a:t>
            </a:r>
            <a:r>
              <a:rPr lang="it-IT" dirty="0" err="1"/>
              <a:t>most</a:t>
            </a:r>
            <a:r>
              <a:rPr lang="it-IT" dirty="0"/>
              <a:t> </a:t>
            </a:r>
            <a:r>
              <a:rPr lang="it-IT" dirty="0" err="1"/>
              <a:t>important</a:t>
            </a:r>
            <a:r>
              <a:rPr lang="it-IT" dirty="0"/>
              <a:t> </a:t>
            </a:r>
            <a:r>
              <a:rPr lang="it-IT" dirty="0" err="1"/>
              <a:t>communication</a:t>
            </a:r>
            <a:r>
              <a:rPr lang="it-IT" dirty="0"/>
              <a:t> tools. </a:t>
            </a:r>
            <a:r>
              <a:rPr lang="it-IT" dirty="0" err="1"/>
              <a:t>There</a:t>
            </a:r>
            <a:r>
              <a:rPr lang="it-IT" dirty="0"/>
              <a:t> are </a:t>
            </a:r>
            <a:r>
              <a:rPr lang="it-IT" dirty="0" err="1"/>
              <a:t>potentially</a:t>
            </a:r>
            <a:r>
              <a:rPr lang="it-IT" dirty="0"/>
              <a:t> infinite </a:t>
            </a:r>
            <a:r>
              <a:rPr lang="it-IT" dirty="0" err="1"/>
              <a:t>emojis</a:t>
            </a:r>
            <a:r>
              <a:rPr lang="it-IT" dirty="0"/>
              <a:t>. A </a:t>
            </a:r>
            <a:r>
              <a:rPr lang="it-IT" dirty="0" err="1"/>
              <a:t>message</a:t>
            </a:r>
            <a:r>
              <a:rPr lang="it-IT" dirty="0"/>
              <a:t>, </a:t>
            </a:r>
            <a:r>
              <a:rPr lang="it-IT" dirty="0" err="1"/>
              <a:t>which</a:t>
            </a:r>
            <a:r>
              <a:rPr lang="it-IT" dirty="0"/>
              <a:t> </a:t>
            </a:r>
            <a:r>
              <a:rPr lang="it-IT" dirty="0" err="1"/>
              <a:t>could</a:t>
            </a:r>
            <a:r>
              <a:rPr lang="it-IT" dirty="0"/>
              <a:t> be </a:t>
            </a:r>
            <a:r>
              <a:rPr lang="it-IT" dirty="0" err="1"/>
              <a:t>misunderstood</a:t>
            </a:r>
            <a:r>
              <a:rPr lang="it-IT" dirty="0"/>
              <a:t> </a:t>
            </a:r>
            <a:r>
              <a:rPr lang="it-IT" dirty="0" err="1"/>
              <a:t>without</a:t>
            </a:r>
            <a:r>
              <a:rPr lang="it-IT" dirty="0"/>
              <a:t> emoji, </a:t>
            </a:r>
            <a:r>
              <a:rPr lang="it-IT" dirty="0" err="1"/>
              <a:t>acquire</a:t>
            </a:r>
            <a:r>
              <a:rPr lang="it-IT" dirty="0"/>
              <a:t> new </a:t>
            </a:r>
            <a:r>
              <a:rPr lang="it-IT" dirty="0" err="1"/>
              <a:t>meanings</a:t>
            </a:r>
            <a:r>
              <a:rPr lang="it-IT" dirty="0"/>
              <a:t> thanks to </a:t>
            </a:r>
            <a:r>
              <a:rPr lang="it-IT" dirty="0" err="1"/>
              <a:t>them</a:t>
            </a:r>
            <a:r>
              <a:rPr lang="it-IT" dirty="0"/>
              <a:t>:</a:t>
            </a:r>
          </a:p>
          <a:p>
            <a:pPr marL="0" lvl="0" indent="0" algn="ctr" rtl="0">
              <a:spcBef>
                <a:spcPts val="0"/>
              </a:spcBef>
              <a:spcAft>
                <a:spcPts val="0"/>
              </a:spcAft>
              <a:buNone/>
            </a:pPr>
            <a:endParaRPr dirty="0"/>
          </a:p>
        </p:txBody>
      </p:sp>
      <p:sp>
        <p:nvSpPr>
          <p:cNvPr id="4" name="CasellaDiTesto 3">
            <a:extLst>
              <a:ext uri="{FF2B5EF4-FFF2-40B4-BE49-F238E27FC236}">
                <a16:creationId xmlns:a16="http://schemas.microsoft.com/office/drawing/2014/main" id="{B960E65C-0E1C-4A32-C0E8-CF55D6227B70}"/>
              </a:ext>
            </a:extLst>
          </p:cNvPr>
          <p:cNvSpPr txBox="1"/>
          <p:nvPr/>
        </p:nvSpPr>
        <p:spPr>
          <a:xfrm>
            <a:off x="3306551" y="3861150"/>
            <a:ext cx="3800474" cy="307777"/>
          </a:xfrm>
          <a:prstGeom prst="rect">
            <a:avLst/>
          </a:prstGeom>
          <a:noFill/>
        </p:spPr>
        <p:txBody>
          <a:bodyPr wrap="square" rtlCol="0">
            <a:spAutoFit/>
          </a:bodyPr>
          <a:lstStyle/>
          <a:p>
            <a:r>
              <a:rPr lang="it-IT" dirty="0">
                <a:solidFill>
                  <a:schemeClr val="tx1"/>
                </a:solidFill>
              </a:rPr>
              <a:t>«Ok … »         →        «Ok … </a:t>
            </a:r>
            <a:r>
              <a:rPr lang="it-IT" dirty="0">
                <a:solidFill>
                  <a:srgbClr val="1A0DAB"/>
                </a:solidFill>
                <a:latin typeface="arial" panose="020B0604020202020204" pitchFamily="34" charset="0"/>
              </a:rPr>
              <a:t>😂</a:t>
            </a:r>
            <a:r>
              <a:rPr lang="it-IT" dirty="0">
                <a:solidFill>
                  <a:schemeClr val="tx1"/>
                </a:solidFill>
                <a:sym typeface="Wingdings" panose="05000000000000000000" pitchFamily="2" charset="2"/>
              </a:rPr>
              <a:t>»</a:t>
            </a:r>
            <a:endParaRPr lang="it-IT"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OUR</a:t>
            </a:r>
            <a:r>
              <a:rPr lang="en" dirty="0"/>
              <a:t> GOAL</a:t>
            </a:r>
            <a:endParaRPr dirty="0"/>
          </a:p>
        </p:txBody>
      </p:sp>
      <p:sp>
        <p:nvSpPr>
          <p:cNvPr id="320" name="Google Shape;320;p32"/>
          <p:cNvSpPr txBox="1">
            <a:spLocks noGrp="1"/>
          </p:cNvSpPr>
          <p:nvPr>
            <p:ph type="body" idx="1"/>
          </p:nvPr>
        </p:nvSpPr>
        <p:spPr>
          <a:xfrm>
            <a:off x="2420211" y="1170450"/>
            <a:ext cx="4570500" cy="234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main goal is to create an application that can analyze tweets and can associate an emoji to the input.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the IOS and Android operating systems there is a function that associates, in a 1 to 1 correspondence, the respective emoji to a single word, but there is no function to associate an emoji with entire sentences.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develop the final classifier used in application, it was necessary to pass through a supervised learning stage, which allowed us to test different classifier and choose the one that gave us better results. </a:t>
            </a:r>
            <a:endParaRPr dirty="0"/>
          </a:p>
        </p:txBody>
      </p:sp>
      <p:sp>
        <p:nvSpPr>
          <p:cNvPr id="4" name="CasellaDiTesto 3">
            <a:extLst>
              <a:ext uri="{FF2B5EF4-FFF2-40B4-BE49-F238E27FC236}">
                <a16:creationId xmlns:a16="http://schemas.microsoft.com/office/drawing/2014/main" id="{18DE18D3-CDAD-733A-9F93-C898C94A55F1}"/>
              </a:ext>
            </a:extLst>
          </p:cNvPr>
          <p:cNvSpPr txBox="1"/>
          <p:nvPr/>
        </p:nvSpPr>
        <p:spPr>
          <a:xfrm>
            <a:off x="928688" y="1228725"/>
            <a:ext cx="1571625" cy="307777"/>
          </a:xfrm>
          <a:prstGeom prst="rect">
            <a:avLst/>
          </a:prstGeom>
          <a:noFill/>
        </p:spPr>
        <p:txBody>
          <a:bodyPr wrap="square" rtlCol="0">
            <a:spAutoFit/>
          </a:bodyPr>
          <a:lstStyle/>
          <a:p>
            <a:r>
              <a:rPr lang="it-IT" dirty="0">
                <a:solidFill>
                  <a:schemeClr val="tx1"/>
                </a:solidFill>
              </a:rPr>
              <a:t>PURPOSE</a:t>
            </a:r>
            <a:r>
              <a:rPr lang="it-IT" dirty="0"/>
              <a:t> </a:t>
            </a:r>
            <a:r>
              <a:rPr lang="it-IT" dirty="0">
                <a:solidFill>
                  <a:schemeClr val="tx1"/>
                </a:solidFill>
              </a:rPr>
              <a:t>→</a:t>
            </a:r>
            <a:r>
              <a:rPr lang="it-IT" dirty="0"/>
              <a:t> </a:t>
            </a:r>
          </a:p>
        </p:txBody>
      </p:sp>
      <p:sp>
        <p:nvSpPr>
          <p:cNvPr id="5" name="CasellaDiTesto 4">
            <a:extLst>
              <a:ext uri="{FF2B5EF4-FFF2-40B4-BE49-F238E27FC236}">
                <a16:creationId xmlns:a16="http://schemas.microsoft.com/office/drawing/2014/main" id="{F0E9FE86-75FA-A283-E74B-48B9794460D3}"/>
              </a:ext>
            </a:extLst>
          </p:cNvPr>
          <p:cNvSpPr txBox="1"/>
          <p:nvPr/>
        </p:nvSpPr>
        <p:spPr>
          <a:xfrm>
            <a:off x="928688" y="2218398"/>
            <a:ext cx="1271502" cy="307777"/>
          </a:xfrm>
          <a:prstGeom prst="rect">
            <a:avLst/>
          </a:prstGeom>
          <a:noFill/>
        </p:spPr>
        <p:txBody>
          <a:bodyPr wrap="none" rtlCol="0">
            <a:spAutoFit/>
          </a:bodyPr>
          <a:lstStyle/>
          <a:p>
            <a:r>
              <a:rPr lang="it-IT" dirty="0">
                <a:solidFill>
                  <a:schemeClr val="tx1"/>
                </a:solidFill>
              </a:rPr>
              <a:t>CONTEXT</a:t>
            </a:r>
            <a:r>
              <a:rPr lang="it-IT" dirty="0"/>
              <a:t> </a:t>
            </a:r>
            <a:r>
              <a:rPr lang="it-IT" dirty="0">
                <a:solidFill>
                  <a:schemeClr val="tx1"/>
                </a:solidFill>
              </a:rPr>
              <a:t>→</a:t>
            </a:r>
            <a:endParaRPr lang="it-IT" dirty="0"/>
          </a:p>
        </p:txBody>
      </p:sp>
      <p:sp>
        <p:nvSpPr>
          <p:cNvPr id="7" name="CasellaDiTesto 6">
            <a:extLst>
              <a:ext uri="{FF2B5EF4-FFF2-40B4-BE49-F238E27FC236}">
                <a16:creationId xmlns:a16="http://schemas.microsoft.com/office/drawing/2014/main" id="{48F32FCE-1A8A-8BAB-A338-475D13D1F4C6}"/>
              </a:ext>
            </a:extLst>
          </p:cNvPr>
          <p:cNvSpPr txBox="1"/>
          <p:nvPr/>
        </p:nvSpPr>
        <p:spPr>
          <a:xfrm>
            <a:off x="928688" y="3447686"/>
            <a:ext cx="1010289" cy="307777"/>
          </a:xfrm>
          <a:prstGeom prst="rect">
            <a:avLst/>
          </a:prstGeom>
          <a:noFill/>
        </p:spPr>
        <p:txBody>
          <a:bodyPr wrap="square" rtlCol="0">
            <a:spAutoFit/>
          </a:bodyPr>
          <a:lstStyle/>
          <a:p>
            <a:r>
              <a:rPr lang="it-IT" dirty="0">
                <a:solidFill>
                  <a:schemeClr val="tx1"/>
                </a:solidFill>
              </a:rPr>
              <a:t>HOW →</a:t>
            </a:r>
            <a:r>
              <a:rPr lang="it-IT"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idx="2"/>
          </p:nvPr>
        </p:nvSpPr>
        <p:spPr>
          <a:xfrm>
            <a:off x="3946075" y="1035225"/>
            <a:ext cx="1251900" cy="114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08" name="Google Shape;308;p30"/>
          <p:cNvSpPr txBox="1">
            <a:spLocks noGrp="1"/>
          </p:cNvSpPr>
          <p:nvPr>
            <p:ph type="title"/>
          </p:nvPr>
        </p:nvSpPr>
        <p:spPr>
          <a:xfrm>
            <a:off x="1476825" y="2484425"/>
            <a:ext cx="6190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dk2"/>
                </a:solidFill>
              </a:rPr>
              <a:t>ABOUT DATASET</a:t>
            </a:r>
            <a:r>
              <a:rPr lang="en" sz="5400" dirty="0"/>
              <a:t> </a:t>
            </a:r>
            <a:endParaRPr sz="5400" dirty="0"/>
          </a:p>
        </p:txBody>
      </p:sp>
    </p:spTree>
    <p:extLst>
      <p:ext uri="{BB962C8B-B14F-4D97-AF65-F5344CB8AC3E}">
        <p14:creationId xmlns:p14="http://schemas.microsoft.com/office/powerpoint/2010/main" val="1575220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4"/>
          <p:cNvSpPr txBox="1">
            <a:spLocks noGrp="1"/>
          </p:cNvSpPr>
          <p:nvPr>
            <p:ph type="title"/>
          </p:nvPr>
        </p:nvSpPr>
        <p:spPr>
          <a:xfrm>
            <a:off x="1844466" y="1012133"/>
            <a:ext cx="5802573" cy="90515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solidFill>
                  <a:schemeClr val="dk2"/>
                </a:solidFill>
              </a:rPr>
              <a:t>SOURCE OF </a:t>
            </a:r>
            <a:r>
              <a:rPr lang="en" sz="3200" dirty="0"/>
              <a:t>DATASETS</a:t>
            </a:r>
            <a:endParaRPr sz="3200" dirty="0"/>
          </a:p>
        </p:txBody>
      </p:sp>
      <p:sp>
        <p:nvSpPr>
          <p:cNvPr id="2" name="CasellaDiTesto 1">
            <a:extLst>
              <a:ext uri="{FF2B5EF4-FFF2-40B4-BE49-F238E27FC236}">
                <a16:creationId xmlns:a16="http://schemas.microsoft.com/office/drawing/2014/main" id="{243498A3-2352-9738-737C-5A7CEE846E00}"/>
              </a:ext>
            </a:extLst>
          </p:cNvPr>
          <p:cNvSpPr txBox="1"/>
          <p:nvPr/>
        </p:nvSpPr>
        <p:spPr>
          <a:xfrm>
            <a:off x="1515856" y="2028765"/>
            <a:ext cx="6459792" cy="1384995"/>
          </a:xfrm>
          <a:prstGeom prst="rect">
            <a:avLst/>
          </a:prstGeom>
          <a:noFill/>
        </p:spPr>
        <p:txBody>
          <a:bodyPr wrap="square" rtlCol="0">
            <a:spAutoFit/>
          </a:bodyPr>
          <a:lstStyle/>
          <a:p>
            <a:r>
              <a:rPr lang="it-IT" dirty="0">
                <a:solidFill>
                  <a:schemeClr val="tx1"/>
                </a:solidFill>
                <a:hlinkClick r:id="rId3"/>
              </a:rPr>
              <a:t>https://www.kaggle.com/datasets/harriken/emoji-sentiment?select=ijstable.csv</a:t>
            </a:r>
            <a:endParaRPr lang="it-IT" dirty="0">
              <a:solidFill>
                <a:schemeClr val="tx1"/>
              </a:solidFill>
            </a:endParaRPr>
          </a:p>
          <a:p>
            <a:r>
              <a:rPr lang="en-US" dirty="0">
                <a:solidFill>
                  <a:schemeClr val="tx1"/>
                </a:solidFill>
              </a:rPr>
              <a:t>	About 700 emojis, and for each the relative polarities</a:t>
            </a:r>
          </a:p>
          <a:p>
            <a:endParaRPr lang="it-IT" dirty="0">
              <a:solidFill>
                <a:schemeClr val="tx1"/>
              </a:solidFill>
            </a:endParaRPr>
          </a:p>
          <a:p>
            <a:r>
              <a:rPr lang="it-IT" dirty="0">
                <a:solidFill>
                  <a:schemeClr val="tx1"/>
                </a:solidFill>
                <a:hlinkClick r:id="rId4"/>
              </a:rPr>
              <a:t>https://www.kaggle.com/datasets/saurabhshahane/twitter-sentiment-dataset</a:t>
            </a:r>
            <a:endParaRPr lang="it-IT" dirty="0">
              <a:solidFill>
                <a:schemeClr val="tx1"/>
              </a:solidFill>
            </a:endParaRPr>
          </a:p>
          <a:p>
            <a:r>
              <a:rPr lang="it-IT" b="1" dirty="0">
                <a:solidFill>
                  <a:schemeClr val="tx1"/>
                </a:solidFill>
                <a:latin typeface="Inter"/>
              </a:rPr>
              <a:t>		About </a:t>
            </a:r>
            <a:r>
              <a:rPr lang="it-IT" b="1" i="0" dirty="0">
                <a:solidFill>
                  <a:schemeClr val="tx1"/>
                </a:solidFill>
                <a:effectLst/>
                <a:latin typeface="Inter"/>
              </a:rPr>
              <a:t>100k </a:t>
            </a:r>
            <a:r>
              <a:rPr lang="it-IT" b="1" i="0" dirty="0" err="1">
                <a:solidFill>
                  <a:schemeClr val="tx1"/>
                </a:solidFill>
                <a:effectLst/>
                <a:latin typeface="Inter"/>
              </a:rPr>
              <a:t>rows</a:t>
            </a:r>
            <a:r>
              <a:rPr lang="it-IT" b="1" i="0" dirty="0">
                <a:solidFill>
                  <a:schemeClr val="tx1"/>
                </a:solidFill>
                <a:effectLst/>
                <a:latin typeface="Inter"/>
              </a:rPr>
              <a:t>  </a:t>
            </a:r>
            <a:r>
              <a:rPr lang="it-IT" b="0" i="0" dirty="0">
                <a:solidFill>
                  <a:schemeClr val="tx1"/>
                </a:solidFill>
                <a:effectLst/>
                <a:latin typeface="arial" panose="020B0604020202020204" pitchFamily="34" charset="0"/>
              </a:rPr>
              <a:t>~</a:t>
            </a:r>
            <a:r>
              <a:rPr lang="it-IT" b="1" i="0" dirty="0">
                <a:solidFill>
                  <a:srgbClr val="202124"/>
                </a:solidFill>
                <a:effectLst/>
                <a:latin typeface="Inter"/>
              </a:rPr>
              <a:t> </a:t>
            </a:r>
            <a:r>
              <a:rPr lang="it-IT" b="0" i="0" dirty="0">
                <a:solidFill>
                  <a:schemeClr val="tx1"/>
                </a:solidFill>
                <a:effectLst/>
                <a:latin typeface="Inter"/>
              </a:rPr>
              <a:t>20.9 MB</a:t>
            </a:r>
            <a:endParaRPr lang="it-IT" b="1" i="0" dirty="0">
              <a:solidFill>
                <a:schemeClr val="tx1"/>
              </a:solidFill>
              <a:effectLst/>
              <a:latin typeface="Inter"/>
            </a:endParaRPr>
          </a:p>
          <a:p>
            <a:r>
              <a:rPr lang="en-US" dirty="0">
                <a:solidFill>
                  <a:schemeClr val="tx1"/>
                </a:solidFill>
              </a:rPr>
              <a:t>	Each row containing a tweet and its associated sentiment</a:t>
            </a:r>
            <a:endParaRPr lang="it-IT" dirty="0">
              <a:solidFill>
                <a:schemeClr val="tx1"/>
              </a:solidFill>
            </a:endParaRPr>
          </a:p>
        </p:txBody>
      </p:sp>
      <p:cxnSp>
        <p:nvCxnSpPr>
          <p:cNvPr id="4" name="Connettore 2 3">
            <a:extLst>
              <a:ext uri="{FF2B5EF4-FFF2-40B4-BE49-F238E27FC236}">
                <a16:creationId xmlns:a16="http://schemas.microsoft.com/office/drawing/2014/main" id="{60183F87-D442-2A61-611A-9510DFDDF1B4}"/>
              </a:ext>
            </a:extLst>
          </p:cNvPr>
          <p:cNvCxnSpPr/>
          <p:nvPr/>
        </p:nvCxnSpPr>
        <p:spPr>
          <a:xfrm flipH="1">
            <a:off x="3849329" y="3359686"/>
            <a:ext cx="1327355" cy="511766"/>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 name="Connettore 2 4">
            <a:extLst>
              <a:ext uri="{FF2B5EF4-FFF2-40B4-BE49-F238E27FC236}">
                <a16:creationId xmlns:a16="http://schemas.microsoft.com/office/drawing/2014/main" id="{C84F1D01-F24D-F469-56D9-E11B5737BAD0}"/>
              </a:ext>
            </a:extLst>
          </p:cNvPr>
          <p:cNvCxnSpPr>
            <a:cxnSpLocks/>
          </p:cNvCxnSpPr>
          <p:nvPr/>
        </p:nvCxnSpPr>
        <p:spPr>
          <a:xfrm flipH="1">
            <a:off x="5272548" y="3381809"/>
            <a:ext cx="86033" cy="749558"/>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Connettore 2 7">
            <a:extLst>
              <a:ext uri="{FF2B5EF4-FFF2-40B4-BE49-F238E27FC236}">
                <a16:creationId xmlns:a16="http://schemas.microsoft.com/office/drawing/2014/main" id="{25763081-5925-5A44-46B6-1E236FE72E5D}"/>
              </a:ext>
            </a:extLst>
          </p:cNvPr>
          <p:cNvCxnSpPr>
            <a:cxnSpLocks/>
          </p:cNvCxnSpPr>
          <p:nvPr/>
        </p:nvCxnSpPr>
        <p:spPr>
          <a:xfrm>
            <a:off x="5631426" y="3399681"/>
            <a:ext cx="533400" cy="552887"/>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CasellaDiTesto 9">
            <a:extLst>
              <a:ext uri="{FF2B5EF4-FFF2-40B4-BE49-F238E27FC236}">
                <a16:creationId xmlns:a16="http://schemas.microsoft.com/office/drawing/2014/main" id="{37935BB6-4F74-BE9B-2665-739ED467BA30}"/>
              </a:ext>
            </a:extLst>
          </p:cNvPr>
          <p:cNvSpPr txBox="1"/>
          <p:nvPr/>
        </p:nvSpPr>
        <p:spPr>
          <a:xfrm>
            <a:off x="3476933" y="3871452"/>
            <a:ext cx="1224116" cy="307777"/>
          </a:xfrm>
          <a:prstGeom prst="rect">
            <a:avLst/>
          </a:prstGeom>
          <a:noFill/>
        </p:spPr>
        <p:txBody>
          <a:bodyPr wrap="square" rtlCol="0">
            <a:spAutoFit/>
          </a:bodyPr>
          <a:lstStyle/>
          <a:p>
            <a:r>
              <a:rPr lang="it-IT" dirty="0">
                <a:solidFill>
                  <a:schemeClr val="tx1"/>
                </a:solidFill>
              </a:rPr>
              <a:t>1 = Positive</a:t>
            </a:r>
          </a:p>
        </p:txBody>
      </p:sp>
      <p:sp>
        <p:nvSpPr>
          <p:cNvPr id="11" name="CasellaDiTesto 10">
            <a:extLst>
              <a:ext uri="{FF2B5EF4-FFF2-40B4-BE49-F238E27FC236}">
                <a16:creationId xmlns:a16="http://schemas.microsoft.com/office/drawing/2014/main" id="{0149F7DB-1DA7-D043-4F61-2DBF023ED0DC}"/>
              </a:ext>
            </a:extLst>
          </p:cNvPr>
          <p:cNvSpPr txBox="1"/>
          <p:nvPr/>
        </p:nvSpPr>
        <p:spPr>
          <a:xfrm>
            <a:off x="4513006" y="4121505"/>
            <a:ext cx="1224116" cy="307777"/>
          </a:xfrm>
          <a:prstGeom prst="rect">
            <a:avLst/>
          </a:prstGeom>
          <a:noFill/>
        </p:spPr>
        <p:txBody>
          <a:bodyPr wrap="square" rtlCol="0">
            <a:spAutoFit/>
          </a:bodyPr>
          <a:lstStyle/>
          <a:p>
            <a:r>
              <a:rPr lang="it-IT" dirty="0">
                <a:solidFill>
                  <a:schemeClr val="tx1"/>
                </a:solidFill>
              </a:rPr>
              <a:t>0 = </a:t>
            </a:r>
            <a:r>
              <a:rPr lang="it-IT" dirty="0" err="1">
                <a:solidFill>
                  <a:schemeClr val="tx1"/>
                </a:solidFill>
              </a:rPr>
              <a:t>Neutral</a:t>
            </a:r>
            <a:endParaRPr lang="it-IT" dirty="0">
              <a:solidFill>
                <a:schemeClr val="tx1"/>
              </a:solidFill>
            </a:endParaRPr>
          </a:p>
        </p:txBody>
      </p:sp>
      <p:sp>
        <p:nvSpPr>
          <p:cNvPr id="12" name="CasellaDiTesto 11">
            <a:extLst>
              <a:ext uri="{FF2B5EF4-FFF2-40B4-BE49-F238E27FC236}">
                <a16:creationId xmlns:a16="http://schemas.microsoft.com/office/drawing/2014/main" id="{5E9AA46B-BB97-E09E-D078-236F42A9A536}"/>
              </a:ext>
            </a:extLst>
          </p:cNvPr>
          <p:cNvSpPr txBox="1"/>
          <p:nvPr/>
        </p:nvSpPr>
        <p:spPr>
          <a:xfrm>
            <a:off x="5657235" y="3945493"/>
            <a:ext cx="1458861" cy="307777"/>
          </a:xfrm>
          <a:prstGeom prst="rect">
            <a:avLst/>
          </a:prstGeom>
          <a:noFill/>
        </p:spPr>
        <p:txBody>
          <a:bodyPr wrap="square" rtlCol="0">
            <a:spAutoFit/>
          </a:bodyPr>
          <a:lstStyle/>
          <a:p>
            <a:r>
              <a:rPr lang="it-IT" dirty="0">
                <a:solidFill>
                  <a:schemeClr val="tx1"/>
                </a:solidFill>
              </a:rPr>
              <a:t>-1 = Negative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1" name="Google Shape;441;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DATASET </a:t>
            </a:r>
            <a:r>
              <a:rPr lang="en" dirty="0"/>
              <a:t>DISTRIBUTION</a:t>
            </a:r>
            <a:endParaRPr dirty="0"/>
          </a:p>
        </p:txBody>
      </p:sp>
      <p:sp>
        <p:nvSpPr>
          <p:cNvPr id="443" name="Google Shape;443;p40"/>
          <p:cNvSpPr txBox="1"/>
          <p:nvPr/>
        </p:nvSpPr>
        <p:spPr>
          <a:xfrm>
            <a:off x="1512188" y="2602867"/>
            <a:ext cx="2537100" cy="48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1800" dirty="0">
              <a:solidFill>
                <a:schemeClr val="lt2"/>
              </a:solidFill>
              <a:latin typeface="Lexend Deca SemiBold"/>
              <a:ea typeface="Lexend Deca SemiBold"/>
              <a:cs typeface="Lexend Deca SemiBold"/>
              <a:sym typeface="Lexend Deca SemiBold"/>
            </a:endParaRPr>
          </a:p>
        </p:txBody>
      </p:sp>
      <p:sp>
        <p:nvSpPr>
          <p:cNvPr id="458" name="Google Shape;458;p40"/>
          <p:cNvSpPr txBox="1">
            <a:spLocks noGrp="1"/>
          </p:cNvSpPr>
          <p:nvPr>
            <p:ph type="subTitle" idx="4294967295"/>
          </p:nvPr>
        </p:nvSpPr>
        <p:spPr>
          <a:xfrm>
            <a:off x="4748563" y="2249917"/>
            <a:ext cx="2537100" cy="1190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dirty="0"/>
              <a:t>The data are balanced: Both class 1, 0 and -1 are, more or less, equally distributed, each of the 3 has about 35k tuples. </a:t>
            </a:r>
            <a:endParaRPr dirty="0"/>
          </a:p>
        </p:txBody>
      </p:sp>
      <p:grpSp>
        <p:nvGrpSpPr>
          <p:cNvPr id="459" name="Google Shape;459;p40"/>
          <p:cNvGrpSpPr/>
          <p:nvPr/>
        </p:nvGrpSpPr>
        <p:grpSpPr>
          <a:xfrm>
            <a:off x="2455203" y="1464653"/>
            <a:ext cx="651610" cy="867287"/>
            <a:chOff x="6255238" y="2412249"/>
            <a:chExt cx="271244" cy="360994"/>
          </a:xfrm>
        </p:grpSpPr>
        <p:sp>
          <p:nvSpPr>
            <p:cNvPr id="460" name="Google Shape;460;p4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magine 3">
            <a:extLst>
              <a:ext uri="{FF2B5EF4-FFF2-40B4-BE49-F238E27FC236}">
                <a16:creationId xmlns:a16="http://schemas.microsoft.com/office/drawing/2014/main" id="{201D4EE9-F522-77AA-0AB6-F6DC8E861551}"/>
              </a:ext>
            </a:extLst>
          </p:cNvPr>
          <p:cNvPicPr>
            <a:picLocks noChangeAspect="1"/>
          </p:cNvPicPr>
          <p:nvPr/>
        </p:nvPicPr>
        <p:blipFill>
          <a:blip r:embed="rId3"/>
          <a:stretch>
            <a:fillRect/>
          </a:stretch>
        </p:blipFill>
        <p:spPr>
          <a:xfrm>
            <a:off x="946095" y="1560822"/>
            <a:ext cx="3561910" cy="272493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1" name="Google Shape;441;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INITIAL </a:t>
            </a:r>
            <a:r>
              <a:rPr lang="en" dirty="0"/>
              <a:t>DISTRIBUTION</a:t>
            </a:r>
            <a:endParaRPr dirty="0"/>
          </a:p>
        </p:txBody>
      </p:sp>
      <p:grpSp>
        <p:nvGrpSpPr>
          <p:cNvPr id="459" name="Google Shape;459;p40"/>
          <p:cNvGrpSpPr/>
          <p:nvPr/>
        </p:nvGrpSpPr>
        <p:grpSpPr>
          <a:xfrm>
            <a:off x="2455203" y="1464653"/>
            <a:ext cx="651610" cy="867287"/>
            <a:chOff x="6255238" y="2412249"/>
            <a:chExt cx="271244" cy="360994"/>
          </a:xfrm>
        </p:grpSpPr>
        <p:sp>
          <p:nvSpPr>
            <p:cNvPr id="460" name="Google Shape;460;p4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magine 3" descr="Immagine che contiene testo&#10;&#10;Descrizione generata automaticamente">
            <a:extLst>
              <a:ext uri="{FF2B5EF4-FFF2-40B4-BE49-F238E27FC236}">
                <a16:creationId xmlns:a16="http://schemas.microsoft.com/office/drawing/2014/main" id="{AADADF01-7913-4E8C-F680-3708482F4843}"/>
              </a:ext>
            </a:extLst>
          </p:cNvPr>
          <p:cNvPicPr>
            <a:picLocks noChangeAspect="1"/>
          </p:cNvPicPr>
          <p:nvPr/>
        </p:nvPicPr>
        <p:blipFill rotWithShape="1">
          <a:blip r:embed="rId3"/>
          <a:srcRect l="3758" t="3228" r="372" b="1624"/>
          <a:stretch/>
        </p:blipFill>
        <p:spPr>
          <a:xfrm>
            <a:off x="935832" y="1332050"/>
            <a:ext cx="7079456" cy="3161370"/>
          </a:xfrm>
          <a:prstGeom prst="rect">
            <a:avLst/>
          </a:prstGeom>
        </p:spPr>
      </p:pic>
    </p:spTree>
    <p:extLst>
      <p:ext uri="{BB962C8B-B14F-4D97-AF65-F5344CB8AC3E}">
        <p14:creationId xmlns:p14="http://schemas.microsoft.com/office/powerpoint/2010/main" val="182181420"/>
      </p:ext>
    </p:extLst>
  </p:cSld>
  <p:clrMapOvr>
    <a:masterClrMapping/>
  </p:clrMapOvr>
</p:sld>
</file>

<file path=ppt/theme/theme1.xml><?xml version="1.0" encoding="utf-8"?>
<a:theme xmlns:a="http://schemas.openxmlformats.org/drawingml/2006/main" name="Risoprint Style MK Plan by Slidesgo">
  <a:themeElements>
    <a:clrScheme name="Simple Light">
      <a:dk1>
        <a:srgbClr val="F5F5F5"/>
      </a:dk1>
      <a:lt1>
        <a:srgbClr val="090949"/>
      </a:lt1>
      <a:dk2>
        <a:srgbClr val="F071C0"/>
      </a:dk2>
      <a:lt2>
        <a:srgbClr val="1FFED0"/>
      </a:lt2>
      <a:accent1>
        <a:srgbClr val="8684FF"/>
      </a:accent1>
      <a:accent2>
        <a:srgbClr val="FFFFFF"/>
      </a:accent2>
      <a:accent3>
        <a:srgbClr val="FFFFFF"/>
      </a:accent3>
      <a:accent4>
        <a:srgbClr val="FFFFFF"/>
      </a:accent4>
      <a:accent5>
        <a:srgbClr val="FFFFFF"/>
      </a:accent5>
      <a:accent6>
        <a:srgbClr val="FFFFFF"/>
      </a:accent6>
      <a:hlink>
        <a:srgbClr val="F5F5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127</TotalTime>
  <Words>860</Words>
  <Application>Microsoft Office PowerPoint</Application>
  <PresentationFormat>Presentazione su schermo (16:9)</PresentationFormat>
  <Paragraphs>85</Paragraphs>
  <Slides>21</Slides>
  <Notes>21</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21</vt:i4>
      </vt:variant>
    </vt:vector>
  </HeadingPairs>
  <TitlesOfParts>
    <vt:vector size="29" baseType="lpstr">
      <vt:lpstr>Arial</vt:lpstr>
      <vt:lpstr>Inter</vt:lpstr>
      <vt:lpstr>Bebas Neue</vt:lpstr>
      <vt:lpstr>DM Sans</vt:lpstr>
      <vt:lpstr>Lexend Deca SemiBold</vt:lpstr>
      <vt:lpstr>Arial</vt:lpstr>
      <vt:lpstr>Alata</vt:lpstr>
      <vt:lpstr>Risoprint Style MK Plan by Slidesgo</vt:lpstr>
      <vt:lpstr>EMOJI PREDICTION TROUGH SENTIMENT ANALYSIS</vt:lpstr>
      <vt:lpstr>01</vt:lpstr>
      <vt:lpstr>01</vt:lpstr>
      <vt:lpstr>INTRODUCTION</vt:lpstr>
      <vt:lpstr>OUR GOAL</vt:lpstr>
      <vt:lpstr>02</vt:lpstr>
      <vt:lpstr>SOURCE OF DATASETS</vt:lpstr>
      <vt:lpstr>DATASET DISTRIBUTION</vt:lpstr>
      <vt:lpstr>INITIAL DISTRIBUTION</vt:lpstr>
      <vt:lpstr>MOST REPRESENTATIVE EMOJI</vt:lpstr>
      <vt:lpstr>03</vt:lpstr>
      <vt:lpstr>MAIN STEPS</vt:lpstr>
      <vt:lpstr>04</vt:lpstr>
      <vt:lpstr>CLASSIFICATION</vt:lpstr>
      <vt:lpstr>CLASSIFICATION The performances were evaluated with a 10-fold cross validation with a train test split of 80% and 20%.</vt:lpstr>
      <vt:lpstr>CLASSIFICATION</vt:lpstr>
      <vt:lpstr>05</vt:lpstr>
      <vt:lpstr>GUI</vt:lpstr>
      <vt:lpstr>Presentazione standard di PowerPoint</vt:lpstr>
      <vt:lpstr>06</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EMOJI PREDICTION TROUGH SENTIMENT ANALYSIS</dc:title>
  <cp:lastModifiedBy>Gabriele Marcuccetti</cp:lastModifiedBy>
  <cp:revision>8</cp:revision>
  <dcterms:modified xsi:type="dcterms:W3CDTF">2023-01-15T20:02:23Z</dcterms:modified>
</cp:coreProperties>
</file>